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handoutMasterIdLst>
    <p:handoutMasterId r:id="rId21"/>
  </p:handoutMasterIdLst>
  <p:sldIdLst>
    <p:sldId id="256" r:id="rId3"/>
    <p:sldId id="399" r:id="rId4"/>
    <p:sldId id="381" r:id="rId5"/>
    <p:sldId id="385" r:id="rId6"/>
    <p:sldId id="402" r:id="rId7"/>
    <p:sldId id="387" r:id="rId8"/>
    <p:sldId id="386" r:id="rId9"/>
    <p:sldId id="403" r:id="rId10"/>
    <p:sldId id="395" r:id="rId11"/>
    <p:sldId id="393" r:id="rId12"/>
    <p:sldId id="355" r:id="rId13"/>
    <p:sldId id="357" r:id="rId14"/>
    <p:sldId id="380" r:id="rId15"/>
    <p:sldId id="396" r:id="rId16"/>
    <p:sldId id="397" r:id="rId17"/>
    <p:sldId id="384" r:id="rId18"/>
    <p:sldId id="4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22" autoAdjust="0"/>
    <p:restoredTop sz="94660"/>
  </p:normalViewPr>
  <p:slideViewPr>
    <p:cSldViewPr showGuides="1">
      <p:cViewPr varScale="1">
        <p:scale>
          <a:sx n="60" d="100"/>
          <a:sy n="60" d="100"/>
        </p:scale>
        <p:origin x="53" y="667"/>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B7CC6-01FA-1D40-A589-66DA7F8209E3}" type="datetimeFigureOut">
              <a:rPr lang="en-US" smtClean="0"/>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4469D-F513-8C41-A5AD-6B8183AF1DF2}" type="datetimeFigureOut">
              <a:rPr lang="en-US" smtClean="0"/>
              <a:t>10/11/2016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336810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259011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379635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27268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15</a:t>
            </a:fld>
            <a:endParaRPr lang="en-US"/>
          </a:p>
        </p:txBody>
      </p:sp>
    </p:spTree>
    <p:extLst>
      <p:ext uri="{BB962C8B-B14F-4D97-AF65-F5344CB8AC3E}">
        <p14:creationId xmlns:p14="http://schemas.microsoft.com/office/powerpoint/2010/main" val="391360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16</a:t>
            </a:fld>
            <a:endParaRPr lang="en-US"/>
          </a:p>
        </p:txBody>
      </p:sp>
    </p:spTree>
    <p:extLst>
      <p:ext uri="{BB962C8B-B14F-4D97-AF65-F5344CB8AC3E}">
        <p14:creationId xmlns:p14="http://schemas.microsoft.com/office/powerpoint/2010/main" val="420881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4</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6</a:t>
            </a:fld>
            <a:endParaRPr lang="en-US"/>
          </a:p>
        </p:txBody>
      </p:sp>
    </p:spTree>
    <p:extLst>
      <p:ext uri="{BB962C8B-B14F-4D97-AF65-F5344CB8AC3E}">
        <p14:creationId xmlns:p14="http://schemas.microsoft.com/office/powerpoint/2010/main" val="41387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7</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8</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287885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10/11/2016</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81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10/11/2016</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143000"/>
            <a:ext cx="11277599" cy="3329581"/>
          </a:xfrm>
        </p:spPr>
        <p:txBody>
          <a:bodyPr/>
          <a:lstStyle/>
          <a:p>
            <a:r>
              <a:rPr lang="en-US" sz="5400" dirty="0" smtClean="0"/>
              <a:t>Textbook Transformation Grants: </a:t>
            </a:r>
            <a:br>
              <a:rPr lang="en-US" sz="5400" dirty="0" smtClean="0"/>
            </a:br>
            <a:r>
              <a:rPr lang="en-US" sz="5400" dirty="0" smtClean="0"/>
              <a:t>Grant Procedures</a:t>
            </a:r>
            <a:endParaRPr lang="en-US" sz="5400" dirty="0"/>
          </a:p>
        </p:txBody>
      </p:sp>
    </p:spTree>
    <p:extLst>
      <p:ext uri="{BB962C8B-B14F-4D97-AF65-F5344CB8AC3E}">
        <p14:creationId xmlns:p14="http://schemas.microsoft.com/office/powerpoint/2010/main" val="40520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a:bodyPr>
          <a:lstStyle/>
          <a:p>
            <a:pPr marL="0" indent="0">
              <a:buNone/>
            </a:pPr>
            <a:r>
              <a:rPr lang="en-US" sz="2400" dirty="0" smtClean="0"/>
              <a:t>Ensure that you are in communication with your business/grants office as soon as possible and know where to send the SLA. </a:t>
            </a:r>
          </a:p>
          <a:p>
            <a:pPr marL="0" indent="0">
              <a:buNone/>
            </a:pPr>
            <a:r>
              <a:rPr lang="en-US" sz="2400" b="1" dirty="0" smtClean="0"/>
              <a:t>I cannot start any Board of Regents-side approvals until I have the signed SLA sent back to me with an invoice from your institution. </a:t>
            </a:r>
          </a:p>
        </p:txBody>
      </p:sp>
    </p:spTree>
    <p:extLst>
      <p:ext uri="{BB962C8B-B14F-4D97-AF65-F5344CB8AC3E}">
        <p14:creationId xmlns:p14="http://schemas.microsoft.com/office/powerpoint/2010/main" val="104487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Semester Status Report</a:t>
            </a:r>
            <a:endParaRPr lang="en-US" dirty="0"/>
          </a:p>
        </p:txBody>
      </p:sp>
      <p:sp>
        <p:nvSpPr>
          <p:cNvPr id="2" name="Content Placeholder 1"/>
          <p:cNvSpPr>
            <a:spLocks noGrp="1"/>
          </p:cNvSpPr>
          <p:nvPr>
            <p:ph idx="1"/>
          </p:nvPr>
        </p:nvSpPr>
        <p:spPr>
          <a:xfrm>
            <a:off x="990600" y="1638300"/>
            <a:ext cx="4724400" cy="2525755"/>
          </a:xfrm>
        </p:spPr>
        <p:txBody>
          <a:bodyPr>
            <a:noAutofit/>
          </a:bodyPr>
          <a:lstStyle/>
          <a:p>
            <a:pPr marL="0" indent="0">
              <a:buNone/>
            </a:pPr>
            <a:r>
              <a:rPr lang="en-US" sz="2400" dirty="0" smtClean="0"/>
              <a:t>Report </a:t>
            </a:r>
            <a:r>
              <a:rPr lang="en-US" sz="2400" dirty="0" smtClean="0"/>
              <a:t>is an online form</a:t>
            </a:r>
          </a:p>
          <a:p>
            <a:r>
              <a:rPr lang="en-US" sz="2400" dirty="0" smtClean="0"/>
              <a:t>Multiple-choice &amp; short paragraph questions</a:t>
            </a:r>
          </a:p>
          <a:p>
            <a:r>
              <a:rPr lang="en-US" sz="2400" dirty="0" smtClean="0"/>
              <a:t>Focused on project being on track for implementation in your final semester</a:t>
            </a:r>
          </a:p>
        </p:txBody>
      </p:sp>
      <p:pic>
        <p:nvPicPr>
          <p:cNvPr id="7" name="Picture 6"/>
          <p:cNvPicPr>
            <a:picLocks noChangeAspect="1"/>
          </p:cNvPicPr>
          <p:nvPr/>
        </p:nvPicPr>
        <p:blipFill>
          <a:blip r:embed="rId3"/>
          <a:stretch>
            <a:fillRect/>
          </a:stretch>
        </p:blipFill>
        <p:spPr>
          <a:xfrm>
            <a:off x="6096000" y="1676400"/>
            <a:ext cx="4829359" cy="4495800"/>
          </a:xfrm>
          <a:prstGeom prst="rect">
            <a:avLst/>
          </a:prstGeom>
        </p:spPr>
      </p:pic>
    </p:spTree>
    <p:extLst>
      <p:ext uri="{BB962C8B-B14F-4D97-AF65-F5344CB8AC3E}">
        <p14:creationId xmlns:p14="http://schemas.microsoft.com/office/powerpoint/2010/main" val="4075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sp>
        <p:nvSpPr>
          <p:cNvPr id="2" name="Content Placeholder 1"/>
          <p:cNvSpPr>
            <a:spLocks noGrp="1"/>
          </p:cNvSpPr>
          <p:nvPr>
            <p:ph idx="1"/>
          </p:nvPr>
        </p:nvSpPr>
        <p:spPr>
          <a:xfrm>
            <a:off x="838200" y="1447800"/>
            <a:ext cx="10363200" cy="5105400"/>
          </a:xfrm>
        </p:spPr>
        <p:txBody>
          <a:bodyPr>
            <a:normAutofit fontScale="92500" lnSpcReduction="20000"/>
          </a:bodyPr>
          <a:lstStyle/>
          <a:p>
            <a:pPr marL="0" indent="0">
              <a:buNone/>
            </a:pPr>
            <a:r>
              <a:rPr lang="en-US" dirty="0" smtClean="0"/>
              <a:t>Multiple Documents:</a:t>
            </a:r>
          </a:p>
          <a:p>
            <a:r>
              <a:rPr lang="en-US" dirty="0" smtClean="0"/>
              <a:t>Word </a:t>
            </a:r>
            <a:r>
              <a:rPr lang="en-US" dirty="0" smtClean="0"/>
              <a:t>Document with narrative section</a:t>
            </a:r>
          </a:p>
          <a:p>
            <a:pPr lvl="1"/>
            <a:r>
              <a:rPr lang="en-US" dirty="0" smtClean="0"/>
              <a:t>Includes </a:t>
            </a:r>
            <a:r>
              <a:rPr lang="en-US" b="1" dirty="0" smtClean="0"/>
              <a:t>highlights</a:t>
            </a:r>
            <a:r>
              <a:rPr lang="en-US" dirty="0" smtClean="0"/>
              <a:t> </a:t>
            </a:r>
            <a:r>
              <a:rPr lang="en-US" dirty="0" smtClean="0"/>
              <a:t>from qualitative and quantitative measures</a:t>
            </a:r>
          </a:p>
          <a:p>
            <a:pPr lvl="1"/>
            <a:r>
              <a:rPr lang="en-US" dirty="0" smtClean="0"/>
              <a:t>Will be shared with </a:t>
            </a:r>
            <a:r>
              <a:rPr lang="en-US" dirty="0" smtClean="0"/>
              <a:t>public</a:t>
            </a:r>
          </a:p>
          <a:p>
            <a:r>
              <a:rPr lang="en-US" dirty="0" smtClean="0"/>
              <a:t>Syllabus with links to all materials, organized by day/unit/etc., with learning outcomes stated</a:t>
            </a:r>
            <a:endParaRPr lang="en-US" dirty="0" smtClean="0"/>
          </a:p>
          <a:p>
            <a:r>
              <a:rPr lang="en-US" dirty="0" smtClean="0"/>
              <a:t>File with all qualitative/quantitative data</a:t>
            </a:r>
          </a:p>
          <a:p>
            <a:pPr lvl="1"/>
            <a:r>
              <a:rPr lang="en-US" dirty="0"/>
              <a:t>Includes measures of impact on student success / RPG</a:t>
            </a:r>
          </a:p>
          <a:p>
            <a:pPr lvl="1"/>
            <a:r>
              <a:rPr lang="en-US" dirty="0"/>
              <a:t>Qualitative measures, surveys, </a:t>
            </a:r>
            <a:r>
              <a:rPr lang="en-US" dirty="0" smtClean="0"/>
              <a:t>interviews</a:t>
            </a:r>
          </a:p>
          <a:p>
            <a:pPr lvl="1"/>
            <a:r>
              <a:rPr lang="en-US" b="1" dirty="0" smtClean="0"/>
              <a:t>Will not be shared with public</a:t>
            </a:r>
          </a:p>
          <a:p>
            <a:r>
              <a:rPr lang="en-US" dirty="0" smtClean="0"/>
              <a:t>High-Resolution photograph of team, students, or both</a:t>
            </a:r>
          </a:p>
          <a:p>
            <a:pPr lvl="1"/>
            <a:r>
              <a:rPr lang="en-US" b="1" dirty="0" smtClean="0"/>
              <a:t>At least </a:t>
            </a:r>
            <a:r>
              <a:rPr lang="en-US" dirty="0" smtClean="0"/>
              <a:t>800x600 pixels (width x height)</a:t>
            </a:r>
          </a:p>
          <a:p>
            <a:pPr lvl="2"/>
            <a:r>
              <a:rPr lang="en-US" dirty="0" smtClean="0"/>
              <a:t>Most smartphones take photos at a larger size than this</a:t>
            </a:r>
          </a:p>
          <a:p>
            <a:pPr lvl="2"/>
            <a:r>
              <a:rPr lang="en-US" dirty="0" smtClean="0"/>
              <a:t>No pasted-together </a:t>
            </a:r>
            <a:r>
              <a:rPr lang="en-US" dirty="0" smtClean="0"/>
              <a:t>headshots	</a:t>
            </a:r>
            <a:endParaRPr lang="en-US" dirty="0" smtClean="0"/>
          </a:p>
          <a:p>
            <a:pPr lvl="1"/>
            <a:r>
              <a:rPr lang="en-US" dirty="0" smtClean="0"/>
              <a:t>Will be shared with public</a:t>
            </a:r>
          </a:p>
          <a:p>
            <a:pPr lvl="1"/>
            <a:endParaRPr lang="en-US" dirty="0" smtClean="0"/>
          </a:p>
        </p:txBody>
      </p:sp>
    </p:spTree>
    <p:extLst>
      <p:ext uri="{BB962C8B-B14F-4D97-AF65-F5344CB8AC3E}">
        <p14:creationId xmlns:p14="http://schemas.microsoft.com/office/powerpoint/2010/main" val="3891132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4" name="Content Placeholder 3"/>
          <p:cNvSpPr>
            <a:spLocks noGrp="1"/>
          </p:cNvSpPr>
          <p:nvPr>
            <p:ph idx="1"/>
          </p:nvPr>
        </p:nvSpPr>
        <p:spPr>
          <a:xfrm>
            <a:off x="1104293" y="1752600"/>
            <a:ext cx="8946541" cy="4195481"/>
          </a:xfrm>
        </p:spPr>
        <p:txBody>
          <a:bodyPr>
            <a:normAutofit/>
          </a:bodyPr>
          <a:lstStyle/>
          <a:p>
            <a:pPr marL="0" indent="0">
              <a:buNone/>
            </a:pPr>
            <a:r>
              <a:rPr lang="en-US" sz="2600" b="1" dirty="0"/>
              <a:t>Timeline: </a:t>
            </a:r>
          </a:p>
          <a:p>
            <a:r>
              <a:rPr lang="en-US" sz="2600" dirty="0"/>
              <a:t>Each semester, submit a status report, including this semester, Fall 2016. </a:t>
            </a:r>
          </a:p>
          <a:p>
            <a:r>
              <a:rPr lang="en-US" sz="2600" dirty="0"/>
              <a:t>If it is </a:t>
            </a:r>
            <a:r>
              <a:rPr lang="en-US" sz="2600" b="1" dirty="0"/>
              <a:t>not</a:t>
            </a:r>
            <a:r>
              <a:rPr lang="en-US" sz="2600" dirty="0"/>
              <a:t> your final semester of instruction, submit a </a:t>
            </a:r>
            <a:r>
              <a:rPr lang="en-US" sz="2600" b="1" dirty="0"/>
              <a:t>Semester Status Report </a:t>
            </a:r>
            <a:r>
              <a:rPr lang="en-US" sz="2600" dirty="0"/>
              <a:t>at the end of the semester.</a:t>
            </a:r>
          </a:p>
          <a:p>
            <a:r>
              <a:rPr lang="en-US" sz="2600" dirty="0"/>
              <a:t>If it </a:t>
            </a:r>
            <a:r>
              <a:rPr lang="en-US" sz="2600" b="1" dirty="0"/>
              <a:t>is </a:t>
            </a:r>
            <a:r>
              <a:rPr lang="en-US" sz="2600" dirty="0"/>
              <a:t>your final semester, submit a </a:t>
            </a:r>
            <a:r>
              <a:rPr lang="en-US" sz="2600" b="1" dirty="0"/>
              <a:t>Final Report</a:t>
            </a:r>
            <a:r>
              <a:rPr lang="en-US" sz="2600" dirty="0"/>
              <a:t>.</a:t>
            </a:r>
          </a:p>
          <a:p>
            <a:r>
              <a:rPr lang="en-US" sz="2600" dirty="0"/>
              <a:t>All report links will be on the </a:t>
            </a:r>
            <a:r>
              <a:rPr lang="en-US" sz="2600" b="1" dirty="0"/>
              <a:t>Information for Round </a:t>
            </a:r>
            <a:r>
              <a:rPr lang="en-US" sz="2600" b="1" dirty="0" smtClean="0"/>
              <a:t>Seven </a:t>
            </a:r>
            <a:r>
              <a:rPr lang="en-US" sz="2600" b="1" dirty="0"/>
              <a:t>Grantees page</a:t>
            </a:r>
            <a:r>
              <a:rPr lang="en-US" sz="2600" dirty="0"/>
              <a:t>, which will be emailed to you via the listserv tomorrow.</a:t>
            </a:r>
            <a:endParaRPr lang="en-US" sz="2600" dirty="0"/>
          </a:p>
        </p:txBody>
      </p:sp>
    </p:spTree>
    <p:extLst>
      <p:ext uri="{BB962C8B-B14F-4D97-AF65-F5344CB8AC3E}">
        <p14:creationId xmlns:p14="http://schemas.microsoft.com/office/powerpoint/2010/main" val="84543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Reporting Deadlines</a:t>
            </a:r>
            <a:endParaRPr lang="en-US" dirty="0"/>
          </a:p>
        </p:txBody>
      </p:sp>
      <p:sp>
        <p:nvSpPr>
          <p:cNvPr id="4" name="Content Placeholder 3"/>
          <p:cNvSpPr>
            <a:spLocks noGrp="1"/>
          </p:cNvSpPr>
          <p:nvPr>
            <p:ph idx="1"/>
          </p:nvPr>
        </p:nvSpPr>
        <p:spPr/>
        <p:txBody>
          <a:bodyPr>
            <a:normAutofit/>
          </a:bodyPr>
          <a:lstStyle/>
          <a:p>
            <a:r>
              <a:rPr lang="en-US" sz="3200" b="1" dirty="0" smtClean="0"/>
              <a:t>Fall </a:t>
            </a:r>
            <a:r>
              <a:rPr lang="en-US" sz="3200" b="1" dirty="0"/>
              <a:t>2016: December 23, </a:t>
            </a:r>
            <a:r>
              <a:rPr lang="en-US" sz="3200" b="1" dirty="0" smtClean="0"/>
              <a:t>2016</a:t>
            </a:r>
          </a:p>
          <a:p>
            <a:r>
              <a:rPr lang="en-US" sz="3200" b="1" dirty="0" smtClean="0"/>
              <a:t>Spring </a:t>
            </a:r>
            <a:r>
              <a:rPr lang="en-US" sz="3200" b="1" dirty="0"/>
              <a:t>2017: May 26, </a:t>
            </a:r>
            <a:r>
              <a:rPr lang="en-US" sz="3200" b="1" dirty="0" smtClean="0"/>
              <a:t>2017</a:t>
            </a:r>
          </a:p>
          <a:p>
            <a:r>
              <a:rPr lang="en-US" sz="3200" b="1" dirty="0" smtClean="0"/>
              <a:t>Summer </a:t>
            </a:r>
            <a:r>
              <a:rPr lang="en-US" sz="3200" b="1" dirty="0"/>
              <a:t>2017: August 11, </a:t>
            </a:r>
            <a:r>
              <a:rPr lang="en-US" sz="3200" b="1" dirty="0" smtClean="0"/>
              <a:t>2017</a:t>
            </a:r>
          </a:p>
          <a:p>
            <a:r>
              <a:rPr lang="en-US" sz="3200" b="1" dirty="0" smtClean="0"/>
              <a:t>Fall </a:t>
            </a:r>
            <a:r>
              <a:rPr lang="en-US" sz="3200" b="1" dirty="0"/>
              <a:t>2017: December 22, 2017</a:t>
            </a:r>
            <a:endParaRPr lang="en-US" sz="3200" b="1" dirty="0" smtClean="0"/>
          </a:p>
        </p:txBody>
      </p:sp>
    </p:spTree>
    <p:extLst>
      <p:ext uri="{BB962C8B-B14F-4D97-AF65-F5344CB8AC3E}">
        <p14:creationId xmlns:p14="http://schemas.microsoft.com/office/powerpoint/2010/main" val="277365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“implementation?”</a:t>
            </a:r>
            <a:endParaRPr lang="en-US" dirty="0"/>
          </a:p>
        </p:txBody>
      </p:sp>
      <p:sp>
        <p:nvSpPr>
          <p:cNvPr id="2" name="Content Placeholder 1"/>
          <p:cNvSpPr>
            <a:spLocks noGrp="1"/>
          </p:cNvSpPr>
          <p:nvPr>
            <p:ph idx="1"/>
          </p:nvPr>
        </p:nvSpPr>
        <p:spPr>
          <a:xfrm>
            <a:off x="1295400" y="1600200"/>
            <a:ext cx="9059253" cy="4724399"/>
          </a:xfrm>
        </p:spPr>
        <p:txBody>
          <a:bodyPr>
            <a:normAutofit lnSpcReduction="10000"/>
          </a:bodyPr>
          <a:lstStyle/>
          <a:p>
            <a:pPr lvl="0"/>
            <a:r>
              <a:rPr lang="en-US" sz="2800" dirty="0" smtClean="0"/>
              <a:t>Identification</a:t>
            </a:r>
            <a:r>
              <a:rPr lang="en-US" sz="2800" dirty="0"/>
              <a:t>, review, selection, and adoption/adaptation/creation of the new course materials.</a:t>
            </a:r>
          </a:p>
          <a:p>
            <a:pPr lvl="0"/>
            <a:r>
              <a:rPr lang="en-US" sz="2800" dirty="0"/>
              <a:t>Course and </a:t>
            </a:r>
            <a:r>
              <a:rPr lang="en-US" sz="2800" dirty="0"/>
              <a:t>syllabus instructional design/redesign necessary for the transformation.</a:t>
            </a:r>
          </a:p>
          <a:p>
            <a:pPr lvl="0"/>
            <a:r>
              <a:rPr lang="en-US" sz="2800" dirty="0"/>
              <a:t>Activities expected </a:t>
            </a:r>
            <a:r>
              <a:rPr lang="en-US" sz="2800" dirty="0"/>
              <a:t>from each team member and their role(s):  subject matter experts, instructional designer, librarian, instructor of record, et al</a:t>
            </a:r>
            <a:r>
              <a:rPr lang="en-US" sz="2800" dirty="0" smtClean="0"/>
              <a:t>.</a:t>
            </a:r>
          </a:p>
          <a:p>
            <a:pPr lvl="0"/>
            <a:r>
              <a:rPr lang="en-US" sz="2800" dirty="0" smtClean="0"/>
              <a:t>(Basically, everything before the Final Semester.)</a:t>
            </a:r>
            <a:endParaRPr lang="en-US" sz="2800" dirty="0"/>
          </a:p>
        </p:txBody>
      </p:sp>
    </p:spTree>
    <p:extLst>
      <p:ext uri="{BB962C8B-B14F-4D97-AF65-F5344CB8AC3E}">
        <p14:creationId xmlns:p14="http://schemas.microsoft.com/office/powerpoint/2010/main" val="1156562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Your Measures</a:t>
            </a:r>
            <a:endParaRPr lang="en-US" dirty="0"/>
          </a:p>
        </p:txBody>
      </p:sp>
      <p:sp>
        <p:nvSpPr>
          <p:cNvPr id="2" name="Content Placeholder 1"/>
          <p:cNvSpPr>
            <a:spLocks noGrp="1"/>
          </p:cNvSpPr>
          <p:nvPr>
            <p:ph idx="1"/>
          </p:nvPr>
        </p:nvSpPr>
        <p:spPr>
          <a:xfrm>
            <a:off x="1066193" y="1614445"/>
            <a:ext cx="9449407" cy="4195481"/>
          </a:xfrm>
        </p:spPr>
        <p:txBody>
          <a:bodyPr>
            <a:normAutofit/>
          </a:bodyPr>
          <a:lstStyle/>
          <a:p>
            <a:r>
              <a:rPr lang="en-US" sz="2800" dirty="0" smtClean="0"/>
              <a:t>Need </a:t>
            </a:r>
            <a:r>
              <a:rPr lang="en-US" sz="2800" dirty="0" smtClean="0"/>
              <a:t>to plan and consider how to capture/collect data that shows impact on student performance</a:t>
            </a:r>
          </a:p>
          <a:p>
            <a:r>
              <a:rPr lang="en-US" sz="2800" dirty="0" smtClean="0"/>
              <a:t>Need to plan and consider how to capture/collect </a:t>
            </a:r>
            <a:r>
              <a:rPr lang="en-US" sz="2800" dirty="0" smtClean="0"/>
              <a:t>qualitative evidence </a:t>
            </a:r>
            <a:r>
              <a:rPr lang="en-US" sz="2800" dirty="0" smtClean="0"/>
              <a:t>from students about their experience and satisfaction with the materials</a:t>
            </a:r>
          </a:p>
          <a:p>
            <a:r>
              <a:rPr lang="en-US" sz="2800" dirty="0" smtClean="0"/>
              <a:t>Consider IRB approvals if necessary</a:t>
            </a:r>
          </a:p>
          <a:p>
            <a:pPr lvl="1"/>
            <a:r>
              <a:rPr lang="en-US" sz="2600" dirty="0" smtClean="0"/>
              <a:t>Every institution’s IRB procedures are different!</a:t>
            </a:r>
            <a:endParaRPr lang="en-US" sz="2600" dirty="0" smtClean="0"/>
          </a:p>
          <a:p>
            <a:pPr lvl="1"/>
            <a:endParaRPr lang="en-US" dirty="0" smtClean="0"/>
          </a:p>
        </p:txBody>
      </p:sp>
    </p:spTree>
    <p:extLst>
      <p:ext uri="{BB962C8B-B14F-4D97-AF65-F5344CB8AC3E}">
        <p14:creationId xmlns:p14="http://schemas.microsoft.com/office/powerpoint/2010/main" val="65765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_questions_1954.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964873" y="685800"/>
            <a:ext cx="6262254" cy="4724400"/>
          </a:xfrm>
        </p:spPr>
      </p:pic>
      <p:sp>
        <p:nvSpPr>
          <p:cNvPr id="3" name="Title 1"/>
          <p:cNvSpPr txBox="1">
            <a:spLocks/>
          </p:cNvSpPr>
          <p:nvPr/>
        </p:nvSpPr>
        <p:spPr>
          <a:xfrm>
            <a:off x="4495800" y="5545723"/>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t>Questions?</a:t>
            </a:r>
            <a:endParaRPr lang="en-US" sz="4000" dirty="0"/>
          </a:p>
        </p:txBody>
      </p:sp>
    </p:spTree>
    <p:extLst>
      <p:ext uri="{BB962C8B-B14F-4D97-AF65-F5344CB8AC3E}">
        <p14:creationId xmlns:p14="http://schemas.microsoft.com/office/powerpoint/2010/main" val="3699034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(review)</a:t>
            </a:r>
            <a:endParaRPr lang="en-US" dirty="0"/>
          </a:p>
        </p:txBody>
      </p:sp>
      <p:sp>
        <p:nvSpPr>
          <p:cNvPr id="5" name="Content Placeholder 1"/>
          <p:cNvSpPr>
            <a:spLocks noGrp="1"/>
          </p:cNvSpPr>
          <p:nvPr>
            <p:ph idx="1"/>
          </p:nvPr>
        </p:nvSpPr>
        <p:spPr>
          <a:xfrm>
            <a:off x="1104293" y="1676400"/>
            <a:ext cx="8946541" cy="4195481"/>
          </a:xfrm>
        </p:spPr>
        <p:txBody>
          <a:bodyPr>
            <a:normAutofit lnSpcReduction="10000"/>
          </a:bodyPr>
          <a:lstStyle/>
          <a:p>
            <a:r>
              <a:rPr lang="en-US" sz="2400" b="1" dirty="0"/>
              <a:t>Jeff Gallant: </a:t>
            </a:r>
            <a:r>
              <a:rPr lang="en-US" sz="2400" dirty="0"/>
              <a:t>Program Manager, Affordable Learning Georgia Board of Regents, USG</a:t>
            </a:r>
          </a:p>
          <a:p>
            <a:pPr lvl="1"/>
            <a:r>
              <a:rPr lang="en-US" sz="2400" dirty="0"/>
              <a:t>Ongoing point of contact for Service Level Agreements</a:t>
            </a:r>
          </a:p>
          <a:p>
            <a:pPr lvl="1"/>
            <a:r>
              <a:rPr lang="en-US" sz="2400" dirty="0"/>
              <a:t>Ongoing point of contact for implementation assistance and compliance reporting.  Including help or referral on questions about content, materials, open licensing, etc.</a:t>
            </a:r>
          </a:p>
          <a:p>
            <a:pPr lvl="1"/>
            <a:r>
              <a:rPr lang="en-US" sz="2400" dirty="0">
                <a:hlinkClick r:id="rId3"/>
              </a:rPr>
              <a:t>Jeff.Gallant@usg.edu</a:t>
            </a:r>
            <a:r>
              <a:rPr lang="en-US" sz="2400" dirty="0"/>
              <a:t> </a:t>
            </a:r>
          </a:p>
          <a:p>
            <a:pPr lvl="2"/>
            <a:r>
              <a:rPr lang="en-US" sz="2000" dirty="0"/>
              <a:t>Email is quicker and more efficient than my office phone!</a:t>
            </a:r>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972789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Works: Not Your Typical Grant</a:t>
            </a:r>
            <a:endParaRPr lang="en-US" dirty="0"/>
          </a:p>
        </p:txBody>
      </p:sp>
      <p:sp>
        <p:nvSpPr>
          <p:cNvPr id="4" name="Content Placeholder 3"/>
          <p:cNvSpPr>
            <a:spLocks noGrp="1"/>
          </p:cNvSpPr>
          <p:nvPr>
            <p:ph idx="1"/>
          </p:nvPr>
        </p:nvSpPr>
        <p:spPr>
          <a:xfrm>
            <a:off x="1103312" y="2052918"/>
            <a:ext cx="10174288" cy="4195481"/>
          </a:xfrm>
        </p:spPr>
        <p:txBody>
          <a:bodyPr>
            <a:noAutofit/>
          </a:bodyPr>
          <a:lstStyle/>
          <a:p>
            <a:r>
              <a:rPr lang="en-US" sz="2800" dirty="0"/>
              <a:t>Funding is not a direct stipend to the team </a:t>
            </a:r>
            <a:r>
              <a:rPr lang="en-US" sz="2800" dirty="0"/>
              <a:t>members</a:t>
            </a:r>
          </a:p>
          <a:p>
            <a:r>
              <a:rPr lang="en-US" sz="2800" dirty="0"/>
              <a:t>Goes </a:t>
            </a:r>
            <a:r>
              <a:rPr lang="en-US" sz="2800" b="1" dirty="0"/>
              <a:t>to the institution to cover the team member’s time </a:t>
            </a:r>
            <a:r>
              <a:rPr lang="en-US" sz="2800" dirty="0"/>
              <a:t>(salary/release time/overload/replacement coverage), </a:t>
            </a:r>
            <a:r>
              <a:rPr lang="en-US" sz="2800" b="1" dirty="0"/>
              <a:t>project expenses </a:t>
            </a:r>
            <a:r>
              <a:rPr lang="en-US" sz="2800" dirty="0"/>
              <a:t>including related department needs, and </a:t>
            </a:r>
            <a:r>
              <a:rPr lang="en-US" sz="2800" b="1" dirty="0"/>
              <a:t>travel </a:t>
            </a:r>
            <a:r>
              <a:rPr lang="en-US" sz="2800" b="1" dirty="0" smtClean="0"/>
              <a:t>expenses.</a:t>
            </a:r>
          </a:p>
          <a:p>
            <a:r>
              <a:rPr lang="en-US" sz="2800" dirty="0"/>
              <a:t>Funding will be released to the sponsoring institutional office in two parts: </a:t>
            </a:r>
            <a:r>
              <a:rPr lang="en-US" sz="2800" b="1" dirty="0"/>
              <a:t>50% on return of the USG-drafted Service Level Agreement (SLA) with the original or modified proposal serving as the statement of work, and 50% on submission of the final report</a:t>
            </a:r>
            <a:r>
              <a:rPr lang="en-US" sz="2800" dirty="0"/>
              <a:t>.</a:t>
            </a:r>
          </a:p>
          <a:p>
            <a:endParaRPr lang="en-US" sz="2800" dirty="0"/>
          </a:p>
        </p:txBody>
      </p:sp>
    </p:spTree>
    <p:extLst>
      <p:ext uri="{BB962C8B-B14F-4D97-AF65-F5344CB8AC3E}">
        <p14:creationId xmlns:p14="http://schemas.microsoft.com/office/powerpoint/2010/main" val="413725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4" name="Content Placeholder 3"/>
          <p:cNvSpPr>
            <a:spLocks noGrp="1"/>
          </p:cNvSpPr>
          <p:nvPr>
            <p:ph idx="1"/>
          </p:nvPr>
        </p:nvSpPr>
        <p:spPr>
          <a:xfrm>
            <a:off x="671511" y="1600200"/>
            <a:ext cx="11088688" cy="4800599"/>
          </a:xfrm>
        </p:spPr>
        <p:txBody>
          <a:bodyPr>
            <a:noAutofit/>
          </a:bodyPr>
          <a:lstStyle/>
          <a:p>
            <a:r>
              <a:rPr lang="en-US" sz="2800" dirty="0"/>
              <a:t>Gives maximum </a:t>
            </a:r>
            <a:r>
              <a:rPr lang="en-US" sz="2800" b="1" dirty="0"/>
              <a:t>flexibility to the institution and the team </a:t>
            </a:r>
            <a:r>
              <a:rPr lang="en-US" sz="2800" dirty="0"/>
              <a:t>in terms of how many people and what types of skills are needed, amount of compensation vs. replacement of teaching load, and timing in terms of semesters of preparatory work vs. </a:t>
            </a:r>
            <a:r>
              <a:rPr lang="en-US" sz="2800" dirty="0"/>
              <a:t>semesters of adoption</a:t>
            </a:r>
            <a:r>
              <a:rPr lang="en-US" sz="2800" dirty="0" smtClean="0"/>
              <a:t>.</a:t>
            </a:r>
          </a:p>
          <a:p>
            <a:r>
              <a:rPr lang="en-US" sz="2800" dirty="0" smtClean="0"/>
              <a:t>50%/50% further ensures that you have the resources you need to complete the project, and that the project will be completed by the Final Report deadline.</a:t>
            </a:r>
            <a:endParaRPr lang="en-US" sz="2800" dirty="0"/>
          </a:p>
        </p:txBody>
      </p:sp>
    </p:spTree>
    <p:extLst>
      <p:ext uri="{BB962C8B-B14F-4D97-AF65-F5344CB8AC3E}">
        <p14:creationId xmlns:p14="http://schemas.microsoft.com/office/powerpoint/2010/main" val="34150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lstStyle/>
          <a:p>
            <a:r>
              <a:rPr lang="en-US" dirty="0" smtClean="0"/>
              <a:t>Contact Your Business/Grants Office!</a:t>
            </a:r>
            <a:endParaRPr lang="en-US" dirty="0"/>
          </a:p>
        </p:txBody>
      </p:sp>
      <p:sp>
        <p:nvSpPr>
          <p:cNvPr id="4" name="Content Placeholder 3"/>
          <p:cNvSpPr>
            <a:spLocks noGrp="1"/>
          </p:cNvSpPr>
          <p:nvPr>
            <p:ph idx="1"/>
          </p:nvPr>
        </p:nvSpPr>
        <p:spPr>
          <a:xfrm>
            <a:off x="762000" y="1600200"/>
            <a:ext cx="10972800" cy="4876800"/>
          </a:xfrm>
        </p:spPr>
        <p:txBody>
          <a:bodyPr>
            <a:noAutofit/>
          </a:bodyPr>
          <a:lstStyle/>
          <a:p>
            <a:r>
              <a:rPr lang="en-US" sz="2400" dirty="0"/>
              <a:t>The </a:t>
            </a:r>
            <a:r>
              <a:rPr lang="en-US" sz="2400" dirty="0"/>
              <a:t>proposing team should </a:t>
            </a:r>
            <a:r>
              <a:rPr lang="en-US" sz="2400" b="1" dirty="0"/>
              <a:t>coordinate as necessary with their departments and institutional sponsors </a:t>
            </a:r>
            <a:r>
              <a:rPr lang="en-US" sz="2400" dirty="0"/>
              <a:t>to determine how to handle the distribution, including amounts, release time/overload/salary/replacement as well as semester(s). </a:t>
            </a:r>
          </a:p>
          <a:p>
            <a:r>
              <a:rPr lang="en-US" sz="2400" dirty="0" smtClean="0"/>
              <a:t>Your business/grants office needs to know the following: </a:t>
            </a:r>
          </a:p>
          <a:p>
            <a:pPr marL="0" indent="0">
              <a:buNone/>
            </a:pPr>
            <a:r>
              <a:rPr lang="en-US" sz="2400" dirty="0" smtClean="0"/>
              <a:t>These </a:t>
            </a:r>
            <a:r>
              <a:rPr lang="en-US" sz="2400" dirty="0"/>
              <a:t>grants, while competitively earned, are essentially special </a:t>
            </a:r>
            <a:r>
              <a:rPr lang="en-US" sz="2400" b="1" dirty="0"/>
              <a:t>allocations of state funds </a:t>
            </a:r>
            <a:r>
              <a:rPr lang="en-US" sz="2400" dirty="0"/>
              <a:t>for creation of affordable learning resources.  </a:t>
            </a:r>
            <a:r>
              <a:rPr lang="en-US" sz="2400" dirty="0"/>
              <a:t>These grants are </a:t>
            </a:r>
            <a:r>
              <a:rPr lang="en-US" sz="2400" b="1" dirty="0"/>
              <a:t>not the same as federal grants</a:t>
            </a:r>
            <a:r>
              <a:rPr lang="en-US" sz="2400" dirty="0"/>
              <a:t> where indirect costs are considered a part of the grant costs.  </a:t>
            </a:r>
            <a:r>
              <a:rPr lang="en-US" sz="2400" dirty="0"/>
              <a:t>Direct costs, such as salaries, fringes, </a:t>
            </a:r>
            <a:r>
              <a:rPr lang="en-US" sz="2400" dirty="0" smtClean="0"/>
              <a:t>and supplies </a:t>
            </a:r>
            <a:r>
              <a:rPr lang="en-US" sz="2400" dirty="0"/>
              <a:t>are fine</a:t>
            </a:r>
            <a:r>
              <a:rPr lang="en-US" sz="2400" dirty="0"/>
              <a:t>.</a:t>
            </a:r>
          </a:p>
        </p:txBody>
      </p:sp>
    </p:spTree>
    <p:extLst>
      <p:ext uri="{BB962C8B-B14F-4D97-AF65-F5344CB8AC3E}">
        <p14:creationId xmlns:p14="http://schemas.microsoft.com/office/powerpoint/2010/main" val="155289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5800" y="5545723"/>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solidFill>
                  <a:schemeClr val="bg1"/>
                </a:solidFill>
              </a:rPr>
              <a:t>Grant Procedures</a:t>
            </a:r>
            <a:endParaRPr lang="en-US" sz="4000" dirty="0">
              <a:solidFill>
                <a:schemeClr val="bg1"/>
              </a:solidFill>
            </a:endParaRPr>
          </a:p>
        </p:txBody>
      </p:sp>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55000" lnSpcReduction="20000"/>
          </a:bodyPr>
          <a:lstStyle/>
          <a:p>
            <a:pPr marL="0" indent="0">
              <a:buNone/>
            </a:pPr>
            <a:r>
              <a:rPr lang="en-US" sz="2600" b="1" dirty="0"/>
              <a:t>Service Level Agreements</a:t>
            </a:r>
          </a:p>
          <a:p>
            <a:pPr marL="514350" indent="-514350">
              <a:buAutoNum type="arabicPeriod"/>
            </a:pPr>
            <a:r>
              <a:rPr lang="en-US" sz="2600" b="1" dirty="0"/>
              <a:t>Pending signatures at USG</a:t>
            </a:r>
          </a:p>
          <a:p>
            <a:pPr marL="514350" indent="-514350">
              <a:buAutoNum type="arabicPeriod"/>
            </a:pPr>
            <a:r>
              <a:rPr lang="en-US" sz="2600" b="1" dirty="0"/>
              <a:t>Will be sent to project team lead as indicated in confirmation form with instructions, basically:  </a:t>
            </a:r>
          </a:p>
          <a:p>
            <a:pPr marL="914400" lvl="1" indent="-514350"/>
            <a:r>
              <a:rPr lang="en-US" sz="2200" b="1" dirty="0"/>
              <a:t>Acquire signatures as required by your institution (if there is a designated signature authority) as well as your department/unit sponsor (who submitted your letter of support, where funds will be sent)</a:t>
            </a:r>
          </a:p>
          <a:p>
            <a:pPr marL="914400" lvl="1" indent="-514350"/>
            <a:r>
              <a:rPr lang="en-US" sz="2200" b="1" dirty="0"/>
              <a:t>You will need to coordinate with your business office (our experience has demonstrated this in the previous rounds.  It seems like on most, if not all campuses, invoices must be issued by the business office.  If you have a grants office you may need to coordinate through them with the business office. </a:t>
            </a:r>
          </a:p>
          <a:p>
            <a:pPr marL="914400" lvl="1" indent="-514350"/>
            <a:r>
              <a:rPr lang="en-US" sz="2200" b="1" dirty="0"/>
              <a:t>We recommend that you try to find out what contacts you need to inform about your award and what processes need to happen during this time in which the SLA’s are still pending; this will facilitate things down the road.  </a:t>
            </a:r>
          </a:p>
          <a:p>
            <a:pPr marL="914400" lvl="1" indent="-514350"/>
            <a:r>
              <a:rPr lang="en-US" sz="2200" b="1" dirty="0"/>
              <a:t>Return to USG with an invoice in the amount shown on the SLA, with directions on department/unit where payment is to be sent</a:t>
            </a:r>
          </a:p>
          <a:p>
            <a:pPr marL="514350" indent="-514350">
              <a:buAutoNum type="arabicPeriod"/>
            </a:pPr>
            <a:r>
              <a:rPr lang="en-US" sz="2600" b="1" dirty="0"/>
              <a:t>On receipt by USG, 50% of funds will be disbursed by Business Office</a:t>
            </a:r>
          </a:p>
          <a:p>
            <a:pPr marL="514350" indent="-514350">
              <a:buAutoNum type="arabicPeriod"/>
            </a:pPr>
            <a:r>
              <a:rPr lang="en-US" sz="2600" b="1" dirty="0"/>
              <a:t>Remaining 50% on receipt of final report</a:t>
            </a:r>
          </a:p>
          <a:p>
            <a:pPr marL="514350" indent="-514350">
              <a:buAutoNum type="arabicPeriod"/>
            </a:pPr>
            <a:endParaRPr lang="en-US" sz="2600" b="1" dirty="0"/>
          </a:p>
          <a:p>
            <a:pPr marL="514350" indent="-514350">
              <a:buAutoNum type="arabicPeriod"/>
            </a:pPr>
            <a:endParaRPr lang="en-US" sz="2600" b="1" dirty="0"/>
          </a:p>
        </p:txBody>
      </p:sp>
    </p:spTree>
    <p:extLst>
      <p:ext uri="{BB962C8B-B14F-4D97-AF65-F5344CB8AC3E}">
        <p14:creationId xmlns:p14="http://schemas.microsoft.com/office/powerpoint/2010/main" val="2633748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Level Agreement (SLA)</a:t>
            </a:r>
            <a:endParaRPr lang="en-US" dirty="0"/>
          </a:p>
        </p:txBody>
      </p:sp>
      <p:pic>
        <p:nvPicPr>
          <p:cNvPr id="2" name="Picture 1" descr="ALG_Grant_SLA_FinalTemplate_Page_01.jpg"/>
          <p:cNvPicPr>
            <a:picLocks noChangeAspect="1"/>
          </p:cNvPicPr>
          <p:nvPr/>
        </p:nvPicPr>
        <p:blipFill rotWithShape="1">
          <a:blip r:embed="rId3" cstate="print">
            <a:extLst>
              <a:ext uri="{28A0092B-C50C-407E-A947-70E740481C1C}">
                <a14:useLocalDpi xmlns:a14="http://schemas.microsoft.com/office/drawing/2010/main" val="0"/>
              </a:ext>
            </a:extLst>
          </a:blip>
          <a:srcRect l="-261" t="530" r="1509" b="44922"/>
          <a:stretch/>
        </p:blipFill>
        <p:spPr>
          <a:xfrm>
            <a:off x="5791200" y="1821715"/>
            <a:ext cx="6192606" cy="4426684"/>
          </a:xfrm>
          <a:prstGeom prst="rect">
            <a:avLst/>
          </a:prstGeom>
          <a:ln w="3175" cmpd="sng">
            <a:solidFill>
              <a:schemeClr val="tx1"/>
            </a:solidFill>
          </a:ln>
        </p:spPr>
      </p:pic>
      <p:sp>
        <p:nvSpPr>
          <p:cNvPr id="6" name="Content Placeholder 5"/>
          <p:cNvSpPr>
            <a:spLocks noGrp="1"/>
          </p:cNvSpPr>
          <p:nvPr>
            <p:ph idx="1"/>
          </p:nvPr>
        </p:nvSpPr>
        <p:spPr>
          <a:xfrm>
            <a:off x="457200" y="1295400"/>
            <a:ext cx="5105400" cy="4619902"/>
          </a:xfrm>
        </p:spPr>
        <p:txBody>
          <a:bodyPr>
            <a:noAutofit/>
          </a:bodyPr>
          <a:lstStyle/>
          <a:p>
            <a:r>
              <a:rPr lang="en-US" sz="2400" dirty="0" smtClean="0"/>
              <a:t>“Boilerplate” intergovernmental legal document ensuring that:</a:t>
            </a:r>
          </a:p>
          <a:p>
            <a:pPr lvl="1"/>
            <a:r>
              <a:rPr lang="en-US" sz="2000" dirty="0" smtClean="0"/>
              <a:t>We fund the work in the Statement of Work, which is your proposal, and</a:t>
            </a:r>
          </a:p>
          <a:p>
            <a:pPr lvl="1"/>
            <a:r>
              <a:rPr lang="en-US" sz="2000" dirty="0" smtClean="0"/>
              <a:t>Your institution ensures the work is completed by the deadline</a:t>
            </a:r>
          </a:p>
          <a:p>
            <a:r>
              <a:rPr lang="en-US" sz="2400" dirty="0" smtClean="0"/>
              <a:t>Foundational document for all Textbook Transformation Grant funding</a:t>
            </a:r>
          </a:p>
          <a:p>
            <a:r>
              <a:rPr lang="en-US" sz="2400" dirty="0" smtClean="0"/>
              <a:t>Includes deadlines (ensure that your Final Semester is correct!) </a:t>
            </a:r>
            <a:endParaRPr lang="en-US" sz="2400" dirty="0"/>
          </a:p>
        </p:txBody>
      </p:sp>
    </p:spTree>
    <p:extLst>
      <p:ext uri="{BB962C8B-B14F-4D97-AF65-F5344CB8AC3E}">
        <p14:creationId xmlns:p14="http://schemas.microsoft.com/office/powerpoint/2010/main" val="49889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lnSpcReduction="10000"/>
          </a:bodyPr>
          <a:lstStyle/>
          <a:p>
            <a:pPr marL="457200" indent="-457200">
              <a:buAutoNum type="arabicPeriod"/>
            </a:pPr>
            <a:r>
              <a:rPr lang="en-US" sz="2400" dirty="0" smtClean="0"/>
              <a:t>SLAs drafted by Jeff</a:t>
            </a:r>
          </a:p>
          <a:p>
            <a:pPr marL="457200" indent="-457200">
              <a:buAutoNum type="arabicPeriod"/>
            </a:pPr>
            <a:r>
              <a:rPr lang="en-US" sz="2400" dirty="0" smtClean="0"/>
              <a:t>SLAs distributed to Project Leads with detailed instructions</a:t>
            </a:r>
          </a:p>
          <a:p>
            <a:pPr marL="457200" indent="-457200">
              <a:buAutoNum type="arabicPeriod"/>
            </a:pPr>
            <a:r>
              <a:rPr lang="en-US" sz="2400" dirty="0" smtClean="0"/>
              <a:t>Project Leads read the SLA and forward to appropriate business or grants office</a:t>
            </a:r>
          </a:p>
          <a:p>
            <a:pPr marL="457200" indent="-457200">
              <a:buAutoNum type="arabicPeriod"/>
            </a:pPr>
            <a:r>
              <a:rPr lang="en-US" sz="2400" dirty="0" smtClean="0"/>
              <a:t>Signatures obtained by business office</a:t>
            </a:r>
          </a:p>
          <a:p>
            <a:pPr marL="457200" indent="-457200">
              <a:buAutoNum type="arabicPeriod"/>
            </a:pPr>
            <a:r>
              <a:rPr lang="en-US" sz="2400" dirty="0" smtClean="0"/>
              <a:t>SLA and the invoice for full amount sent to Jeff </a:t>
            </a:r>
            <a:r>
              <a:rPr lang="en-US" sz="2400" b="1" dirty="0" smtClean="0"/>
              <a:t>in one email</a:t>
            </a:r>
            <a:endParaRPr lang="en-US" sz="2400" dirty="0" smtClean="0"/>
          </a:p>
          <a:p>
            <a:pPr marL="457200" indent="-457200">
              <a:buAutoNum type="arabicPeriod"/>
            </a:pPr>
            <a:r>
              <a:rPr lang="en-US" sz="2400" dirty="0" smtClean="0"/>
              <a:t>Jeff enters signed documents into online system for Board of Regents approvals and signatures</a:t>
            </a:r>
          </a:p>
          <a:p>
            <a:pPr marL="457200" indent="-457200">
              <a:buAutoNum type="arabicPeriod"/>
            </a:pPr>
            <a:r>
              <a:rPr lang="en-US" sz="2400" dirty="0" smtClean="0"/>
              <a:t>Funds distributed from USG business office to institution 50% now, 50% upon receiving Final Report</a:t>
            </a:r>
          </a:p>
          <a:p>
            <a:pPr marL="457200" indent="-457200">
              <a:buAutoNum type="arabicPeriod"/>
            </a:pPr>
            <a:r>
              <a:rPr lang="en-US" sz="2400" dirty="0" smtClean="0"/>
              <a:t>Jeff is point of contact for SLA status</a:t>
            </a:r>
          </a:p>
          <a:p>
            <a:pPr marL="457200" indent="-457200">
              <a:buAutoNum type="arabicPeriod"/>
            </a:pPr>
            <a:endParaRPr lang="en-US" dirty="0"/>
          </a:p>
        </p:txBody>
      </p:sp>
    </p:spTree>
    <p:extLst>
      <p:ext uri="{BB962C8B-B14F-4D97-AF65-F5344CB8AC3E}">
        <p14:creationId xmlns:p14="http://schemas.microsoft.com/office/powerpoint/2010/main" val="10108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This is new!</a:t>
            </a:r>
            <a:endParaRPr lang="en-US" dirty="0"/>
          </a:p>
        </p:txBody>
      </p:sp>
      <p:sp>
        <p:nvSpPr>
          <p:cNvPr id="4" name="Content Placeholder 3"/>
          <p:cNvSpPr>
            <a:spLocks noGrp="1"/>
          </p:cNvSpPr>
          <p:nvPr>
            <p:ph idx="1"/>
          </p:nvPr>
        </p:nvSpPr>
        <p:spPr>
          <a:xfrm>
            <a:off x="1104293" y="1614445"/>
            <a:ext cx="9639907" cy="4195481"/>
          </a:xfrm>
        </p:spPr>
        <p:txBody>
          <a:bodyPr>
            <a:normAutofit/>
          </a:bodyPr>
          <a:lstStyle/>
          <a:p>
            <a:pPr marL="0" indent="0">
              <a:buNone/>
            </a:pPr>
            <a:r>
              <a:rPr lang="en-US" sz="2600" dirty="0" smtClean="0"/>
              <a:t>Rounds 1-5 have been done through a </a:t>
            </a:r>
            <a:r>
              <a:rPr lang="en-US" sz="2600" b="1" dirty="0" smtClean="0"/>
              <a:t>paper</a:t>
            </a:r>
            <a:r>
              <a:rPr lang="en-US" sz="2600" dirty="0" smtClean="0"/>
              <a:t> system that the USG offices have had in place. All procedures and inquiries were done through </a:t>
            </a:r>
            <a:r>
              <a:rPr lang="en-US" sz="2600" b="1" dirty="0" smtClean="0"/>
              <a:t>email. </a:t>
            </a:r>
            <a:r>
              <a:rPr lang="en-US" sz="2600" dirty="0" smtClean="0"/>
              <a:t>They’re just now starting to use an online platform. (Yes, in 2016.) </a:t>
            </a:r>
          </a:p>
          <a:p>
            <a:pPr marL="0" indent="0">
              <a:buNone/>
            </a:pPr>
            <a:endParaRPr lang="en-US" sz="2600" dirty="0"/>
          </a:p>
          <a:p>
            <a:pPr marL="0" indent="0">
              <a:buNone/>
            </a:pPr>
            <a:r>
              <a:rPr lang="en-US" sz="2600" dirty="0" smtClean="0"/>
              <a:t>These changes should: </a:t>
            </a:r>
          </a:p>
          <a:p>
            <a:r>
              <a:rPr lang="en-US" sz="2600" dirty="0" smtClean="0"/>
              <a:t>Speed up the entire process</a:t>
            </a:r>
          </a:p>
          <a:p>
            <a:r>
              <a:rPr lang="en-US" sz="2600" dirty="0" smtClean="0"/>
              <a:t>Provide Jeff with more transparency and allow him to give an accurate update on SLA status at the BOR</a:t>
            </a:r>
          </a:p>
          <a:p>
            <a:endParaRPr lang="en-US" sz="2600" dirty="0" smtClean="0"/>
          </a:p>
          <a:p>
            <a:endParaRPr lang="en-US" sz="2600" dirty="0" smtClean="0"/>
          </a:p>
        </p:txBody>
      </p:sp>
    </p:spTree>
    <p:extLst>
      <p:ext uri="{BB962C8B-B14F-4D97-AF65-F5344CB8AC3E}">
        <p14:creationId xmlns:p14="http://schemas.microsoft.com/office/powerpoint/2010/main" val="22352029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ALG_Template</Template>
  <TotalTime>10287</TotalTime>
  <Words>1156</Words>
  <Application>Microsoft Office PowerPoint</Application>
  <PresentationFormat>Widescreen</PresentationFormat>
  <Paragraphs>110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Cambria Math</vt:lpstr>
      <vt:lpstr>Century Gothic</vt:lpstr>
      <vt:lpstr>Wingdings 3</vt:lpstr>
      <vt:lpstr>ALG</vt:lpstr>
      <vt:lpstr>Ion</vt:lpstr>
      <vt:lpstr>Textbook Transformation Grants:  Grant Procedures</vt:lpstr>
      <vt:lpstr>Communications (review)</vt:lpstr>
      <vt:lpstr>How Funding Works: Not Your Typical Grant</vt:lpstr>
      <vt:lpstr>Why? </vt:lpstr>
      <vt:lpstr>Contact Your Business/Grants Office!</vt:lpstr>
      <vt:lpstr>PowerPoint Presentation</vt:lpstr>
      <vt:lpstr>Service Level Agreement (SLA)</vt:lpstr>
      <vt:lpstr>Steps: From SLA to Funding</vt:lpstr>
      <vt:lpstr>This is new!</vt:lpstr>
      <vt:lpstr>Steps: From SLA to Funding</vt:lpstr>
      <vt:lpstr>Semester Status Report</vt:lpstr>
      <vt:lpstr>Final Report</vt:lpstr>
      <vt:lpstr>Required Reporting</vt:lpstr>
      <vt:lpstr>Upcoming Reporting Deadlines</vt:lpstr>
      <vt:lpstr>What is “implementation?”</vt:lpstr>
      <vt:lpstr>Planning Your Measures</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Jeff Gallant</cp:lastModifiedBy>
  <cp:revision>145</cp:revision>
  <cp:lastPrinted>2014-10-17T21:23:57Z</cp:lastPrinted>
  <dcterms:created xsi:type="dcterms:W3CDTF">2014-08-21T13:42:56Z</dcterms:created>
  <dcterms:modified xsi:type="dcterms:W3CDTF">2016-10-11T14:57:02Z</dcterms:modified>
</cp:coreProperties>
</file>