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5" r:id="rId2"/>
  </p:sldMasterIdLst>
  <p:notesMasterIdLst>
    <p:notesMasterId r:id="rId14"/>
  </p:notesMasterIdLst>
  <p:sldIdLst>
    <p:sldId id="256" r:id="rId3"/>
    <p:sldId id="279" r:id="rId4"/>
    <p:sldId id="290" r:id="rId5"/>
    <p:sldId id="289" r:id="rId6"/>
    <p:sldId id="300" r:id="rId7"/>
    <p:sldId id="297" r:id="rId8"/>
    <p:sldId id="281" r:id="rId9"/>
    <p:sldId id="280" r:id="rId10"/>
    <p:sldId id="304" r:id="rId11"/>
    <p:sldId id="303" r:id="rId12"/>
    <p:sldId id="2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6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5D17A-A65F-4237-9D21-FB299F6EF77B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495FB-9AD0-4684-98D9-8828B6D55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45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23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40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92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04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3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83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81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08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96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495FB-9AD0-4684-98D9-8828B6D55C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5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766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00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2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6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86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2471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98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33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3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84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45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0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1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98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54231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8303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3482642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67403"/>
      </p:ext>
    </p:extLst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11802"/>
      </p:ext>
    </p:extLst>
  </p:cSld>
  <p:clrMapOvr>
    <a:masterClrMapping/>
  </p:clrMapOvr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C9599-90F6-4011-9305-A1B2E1C6F1A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C3ED7-CDF8-48E3-96B1-B4D0D2CF9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9437"/>
      </p:ext>
    </p:extLst>
  </p:cSld>
  <p:clrMapOvr>
    <a:masterClrMapping/>
  </p:clrMapOvr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718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984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67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83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264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6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51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18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2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58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1"/>
            <a:ext cx="10972800" cy="47244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248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2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4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620000" y="5791200"/>
            <a:ext cx="4267200" cy="838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E8719C8-6A94-406D-8F8B-4FD1E2D58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1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7416800" y="5791200"/>
            <a:ext cx="4572000" cy="914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3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Cambria Math" pitchFamily="18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39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  <p:sldLayoutId id="2147483782" r:id="rId17"/>
    <p:sldLayoutId id="2147483783" r:id="rId18"/>
    <p:sldLayoutId id="2147483784" r:id="rId19"/>
    <p:sldLayoutId id="2147483785" r:id="rId20"/>
    <p:sldLayoutId id="2147483786" r:id="rId21"/>
    <p:sldLayoutId id="2147483787" r:id="rId22"/>
    <p:sldLayoutId id="2147483790" r:id="rId23"/>
    <p:sldLayoutId id="2147483792" r:id="rId24"/>
    <p:sldLayoutId id="2147483798" r:id="rId25"/>
    <p:sldLayoutId id="2147483799" r:id="rId2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fordablelearninggeorgia.org/open_resources/platform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://tinyurl.com/oerhosti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05001"/>
            <a:ext cx="8229600" cy="3657599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Affordable Learning Georgia</a:t>
            </a:r>
            <a:br>
              <a:rPr lang="en-US" sz="6000" dirty="0" smtClean="0"/>
            </a:br>
            <a:r>
              <a:rPr lang="en-US" sz="6000" dirty="0" smtClean="0"/>
              <a:t>Textbook Transformation Grants:</a:t>
            </a:r>
            <a:br>
              <a:rPr lang="en-US" sz="6000" dirty="0" smtClean="0"/>
            </a:br>
            <a:r>
              <a:rPr lang="en-US" sz="6000" dirty="0" smtClean="0"/>
              <a:t>Hosting Your Work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2795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11506200" cy="4343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For other hosting options:</a:t>
            </a:r>
          </a:p>
          <a:p>
            <a:pPr marL="0" indent="0" algn="ctr">
              <a:buNone/>
            </a:pPr>
            <a:r>
              <a:rPr lang="en-US" sz="4800" b="1" dirty="0" smtClean="0"/>
              <a:t>ALG Platforms </a:t>
            </a:r>
            <a:r>
              <a:rPr lang="en-US" sz="4800" b="1" dirty="0"/>
              <a:t>and Hosting </a:t>
            </a:r>
            <a:r>
              <a:rPr lang="en-US" sz="4800" b="1" dirty="0" smtClean="0"/>
              <a:t>Page</a:t>
            </a:r>
            <a:endParaRPr lang="en-US" sz="4800" b="1" dirty="0"/>
          </a:p>
          <a:p>
            <a:pPr marL="0" indent="0" algn="ctr">
              <a:buNone/>
            </a:pPr>
            <a:r>
              <a:rPr lang="en-US" b="1" dirty="0">
                <a:hlinkClick r:id="rId3"/>
              </a:rPr>
              <a:t>http://www.affordablelearninggeorgia.org/open_resources/platforms</a:t>
            </a:r>
            <a:endParaRPr lang="en-US" b="1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36952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914400"/>
            <a:ext cx="10668000" cy="5105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Preferred license: Attribution 4.0 International (CC-BY)</a:t>
            </a:r>
          </a:p>
          <a:p>
            <a:pPr marL="0" indent="0">
              <a:buNone/>
            </a:pPr>
            <a:r>
              <a:rPr lang="en-US" sz="3600" dirty="0" smtClean="0"/>
              <a:t>This is the most open (and least confusing) </a:t>
            </a:r>
            <a:r>
              <a:rPr lang="en-US" sz="3600" dirty="0" smtClean="0"/>
              <a:t>license, and it requires </a:t>
            </a:r>
            <a:r>
              <a:rPr lang="en-US" sz="3600" dirty="0" smtClean="0"/>
              <a:t>an attribution to the original creator and work</a:t>
            </a:r>
          </a:p>
          <a:p>
            <a:pPr marL="0" indent="0">
              <a:buNone/>
            </a:pPr>
            <a:r>
              <a:rPr lang="en-US" sz="3600" dirty="0" smtClean="0"/>
              <a:t>CC-BY allows for derivative works, such as new editions, remixes, and accessible versions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Avoid the ND clause (no derivatives), as this makes materials unable to be updated or remixed by others.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732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676400"/>
            <a:ext cx="96012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To ensure that ALG </a:t>
            </a:r>
            <a:r>
              <a:rPr lang="en-US" sz="4000" dirty="0"/>
              <a:t>grant projects have a </a:t>
            </a:r>
            <a:r>
              <a:rPr lang="en-US" sz="4000" b="1" dirty="0"/>
              <a:t>lasting effect </a:t>
            </a:r>
            <a:r>
              <a:rPr lang="en-US" sz="4000" dirty="0"/>
              <a:t>throughout the USG, Affordable Learning Georgia </a:t>
            </a:r>
            <a:r>
              <a:rPr lang="en-US" sz="4000" dirty="0" smtClean="0"/>
              <a:t>requires </a:t>
            </a:r>
            <a:r>
              <a:rPr lang="en-US" sz="4000" dirty="0"/>
              <a:t>works created through the grants to be </a:t>
            </a:r>
            <a:r>
              <a:rPr lang="en-US" sz="4000" b="1" dirty="0"/>
              <a:t>freely-accessible to the public</a:t>
            </a:r>
            <a:r>
              <a:rPr lang="en-US" sz="4000" dirty="0"/>
              <a:t>, preferably through an </a:t>
            </a:r>
            <a:r>
              <a:rPr lang="en-US" sz="4000" b="1" dirty="0"/>
              <a:t>open license.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281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28800"/>
            <a:ext cx="10287000" cy="4419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To explain what we want, we need to distinguish between terms as they relate to these projects: 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 smtClean="0"/>
              <a:t>Open and Freely-Accessible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0113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762000"/>
            <a:ext cx="10744200" cy="5791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Open:</a:t>
            </a:r>
          </a:p>
          <a:p>
            <a:r>
              <a:rPr lang="en-US" sz="4000" dirty="0" smtClean="0"/>
              <a:t>Free to access </a:t>
            </a:r>
            <a:r>
              <a:rPr lang="en-US" sz="4000" b="1" dirty="0" smtClean="0"/>
              <a:t>+ legal </a:t>
            </a:r>
            <a:r>
              <a:rPr lang="en-US" sz="4000" b="1" dirty="0" smtClean="0"/>
              <a:t>permissions</a:t>
            </a:r>
            <a:endParaRPr lang="en-US" sz="4000" b="1" dirty="0" smtClean="0"/>
          </a:p>
          <a:p>
            <a:pPr lvl="1"/>
            <a:r>
              <a:rPr lang="en-US" sz="3600" b="1" dirty="0" smtClean="0"/>
              <a:t>Creative Commons</a:t>
            </a:r>
            <a:r>
              <a:rPr lang="en-US" sz="3600" dirty="0" smtClean="0"/>
              <a:t> = understandable, easy licenses giving these permissions</a:t>
            </a:r>
          </a:p>
          <a:p>
            <a:pPr marL="0" indent="0">
              <a:buNone/>
            </a:pPr>
            <a:r>
              <a:rPr lang="en-US" sz="4000" b="1" dirty="0" smtClean="0"/>
              <a:t>Freely-Accessible:</a:t>
            </a:r>
          </a:p>
          <a:p>
            <a:r>
              <a:rPr lang="en-US" sz="4000" dirty="0" smtClean="0"/>
              <a:t>Free to access, includes both open and all-rights-reserved copyright</a:t>
            </a:r>
          </a:p>
          <a:p>
            <a:pPr lvl="1"/>
            <a:r>
              <a:rPr lang="en-US" sz="3600" dirty="0" smtClean="0"/>
              <a:t>Example: PBS-supplied YouTube video</a:t>
            </a:r>
          </a:p>
        </p:txBody>
      </p:sp>
    </p:spTree>
    <p:extLst>
      <p:ext uri="{BB962C8B-B14F-4D97-AF65-F5344CB8AC3E}">
        <p14:creationId xmlns:p14="http://schemas.microsoft.com/office/powerpoint/2010/main" val="32184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685800"/>
            <a:ext cx="9448800" cy="57911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500" b="1" dirty="0" err="1" smtClean="0"/>
              <a:t>Brightspace</a:t>
            </a:r>
            <a:r>
              <a:rPr lang="en-US" sz="3500" b="1" dirty="0" smtClean="0"/>
              <a:t> (D2L) is NOT open</a:t>
            </a:r>
          </a:p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r>
              <a:rPr lang="en-US" sz="3500" dirty="0" err="1" smtClean="0"/>
              <a:t>Brightspace</a:t>
            </a:r>
            <a:r>
              <a:rPr lang="en-US" sz="3500" dirty="0" smtClean="0"/>
              <a:t> D2L is a USG-subscribed Learning Management System (LMS) which allows instructors to share a closed online course with their students. 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dirty="0" smtClean="0"/>
              <a:t>If you want to make your D2L materials freely-available, you will have to present your material in an another platform, perhaps as a “copy” of what you create in D2L.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672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685800"/>
            <a:ext cx="102108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For your final report: </a:t>
            </a:r>
          </a:p>
          <a:p>
            <a:pPr marL="514350" indent="-514350">
              <a:buAutoNum type="arabicParenR"/>
            </a:pPr>
            <a:r>
              <a:rPr lang="en-US" sz="3600" dirty="0" smtClean="0"/>
              <a:t>Newly-created course content: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</a:t>
            </a:r>
            <a:r>
              <a:rPr lang="en-US" sz="3600" b="1" dirty="0" smtClean="0"/>
              <a:t>Open Required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2)   Free syllabus w/ collection of links for the course: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</a:t>
            </a:r>
            <a:r>
              <a:rPr lang="en-US" sz="3600" b="1" dirty="0" smtClean="0"/>
              <a:t>Open Required</a:t>
            </a:r>
            <a:endParaRPr lang="en-US" sz="3600" b="1" dirty="0"/>
          </a:p>
          <a:p>
            <a:pPr marL="0" indent="0">
              <a:buNone/>
            </a:pPr>
            <a:r>
              <a:rPr lang="en-US" sz="3600" dirty="0" smtClean="0"/>
              <a:t>3)   Tests, Quizzes, and other </a:t>
            </a:r>
            <a:r>
              <a:rPr lang="en-US" sz="3600" dirty="0" smtClean="0"/>
              <a:t>student assessments</a:t>
            </a:r>
            <a:r>
              <a:rPr lang="en-US" sz="3600" dirty="0" smtClean="0"/>
              <a:t>:  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Optional</a:t>
            </a:r>
          </a:p>
        </p:txBody>
      </p:sp>
    </p:spTree>
    <p:extLst>
      <p:ext uri="{BB962C8B-B14F-4D97-AF65-F5344CB8AC3E}">
        <p14:creationId xmlns:p14="http://schemas.microsoft.com/office/powerpoint/2010/main" val="21316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990601"/>
            <a:ext cx="10515600" cy="4648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Newly-created course content must be </a:t>
            </a:r>
          </a:p>
          <a:p>
            <a:pPr marL="0" indent="0">
              <a:buNone/>
            </a:pPr>
            <a:r>
              <a:rPr lang="en-US" sz="4000" b="1" dirty="0" smtClean="0"/>
              <a:t>open:</a:t>
            </a:r>
            <a:endParaRPr lang="en-US" sz="4000" dirty="0" smtClean="0"/>
          </a:p>
          <a:p>
            <a:r>
              <a:rPr lang="en-US" sz="4000" dirty="0" smtClean="0"/>
              <a:t>Textbooks or short-form works</a:t>
            </a:r>
          </a:p>
          <a:p>
            <a:r>
              <a:rPr lang="en-US" sz="4000" dirty="0" smtClean="0"/>
              <a:t>Supplementary materials</a:t>
            </a:r>
          </a:p>
          <a:p>
            <a:r>
              <a:rPr lang="en-US" sz="4000" dirty="0" smtClean="0"/>
              <a:t>Photos, videos, audio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1009650" y="4572002"/>
            <a:ext cx="9296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Created content will be shared by </a:t>
            </a:r>
            <a:r>
              <a:rPr lang="en-US" sz="3200" b="1" dirty="0" smtClean="0"/>
              <a:t>links</a:t>
            </a:r>
            <a:r>
              <a:rPr lang="en-US" sz="3200" dirty="0" smtClean="0"/>
              <a:t> to all content that is accessible on the Web through the </a:t>
            </a:r>
            <a:r>
              <a:rPr lang="en-US" sz="3200" dirty="0" smtClean="0"/>
              <a:t>linked syllabus.</a:t>
            </a:r>
            <a:endParaRPr lang="en-US" sz="3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36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19200"/>
            <a:ext cx="103632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Sharing your </a:t>
            </a:r>
            <a:r>
              <a:rPr lang="en-US" sz="4000" b="1" dirty="0" smtClean="0"/>
              <a:t>assessments </a:t>
            </a:r>
            <a:r>
              <a:rPr lang="en-US" sz="4000" dirty="0" smtClean="0"/>
              <a:t>with anyone other than your own students is optional</a:t>
            </a:r>
            <a:r>
              <a:rPr lang="en-US" sz="4000" b="1" dirty="0" smtClean="0"/>
              <a:t>:</a:t>
            </a:r>
            <a:endParaRPr lang="en-US" sz="4000" dirty="0" smtClean="0"/>
          </a:p>
          <a:p>
            <a:r>
              <a:rPr lang="en-US" sz="4000" dirty="0" smtClean="0"/>
              <a:t>Tests and Quizzes</a:t>
            </a:r>
          </a:p>
          <a:p>
            <a:r>
              <a:rPr lang="en-US" sz="4000" dirty="0" smtClean="0"/>
              <a:t>Research Paper / Essay assignments</a:t>
            </a:r>
          </a:p>
          <a:p>
            <a:pPr marL="0" indent="0">
              <a:buNone/>
            </a:pPr>
            <a:r>
              <a:rPr lang="en-US" sz="3600" dirty="0" smtClean="0"/>
              <a:t>Successful sharers of </a:t>
            </a:r>
            <a:r>
              <a:rPr lang="en-US" sz="3600" dirty="0" smtClean="0"/>
              <a:t>student assessments (such as </a:t>
            </a:r>
            <a:r>
              <a:rPr lang="en-US" sz="3600" dirty="0" err="1" smtClean="0"/>
              <a:t>OpenStax</a:t>
            </a:r>
            <a:r>
              <a:rPr lang="en-US" sz="3600" dirty="0" smtClean="0"/>
              <a:t>) </a:t>
            </a:r>
            <a:r>
              <a:rPr lang="en-US" sz="3600" dirty="0" smtClean="0"/>
              <a:t>have a vetting system in place to distribute tests and quizzes to faculty only. </a:t>
            </a:r>
            <a:r>
              <a:rPr lang="en-US" sz="3600" dirty="0" smtClean="0"/>
              <a:t>ALG does not have this type of system, so open is optional.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66868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048000"/>
            <a:ext cx="10972800" cy="838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GALILEO Open Learning Materials Demo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641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AL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12069</TotalTime>
  <Words>401</Words>
  <Application>Microsoft Office PowerPoint</Application>
  <PresentationFormat>Widescreen</PresentationFormat>
  <Paragraphs>52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Corbel</vt:lpstr>
      <vt:lpstr>ALG</vt:lpstr>
      <vt:lpstr>Depth</vt:lpstr>
      <vt:lpstr>Affordable Learning Georgia Textbook Transformation Grants: Hosting Your 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Valdosta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William Gallant</dc:creator>
  <cp:lastModifiedBy>Jeff Gallant</cp:lastModifiedBy>
  <cp:revision>77</cp:revision>
  <cp:lastPrinted>2014-10-30T20:31:05Z</cp:lastPrinted>
  <dcterms:created xsi:type="dcterms:W3CDTF">2014-08-08T15:37:33Z</dcterms:created>
  <dcterms:modified xsi:type="dcterms:W3CDTF">2016-10-10T12:43:43Z</dcterms:modified>
</cp:coreProperties>
</file>