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ppt/tags/tag19.xml" ContentType="application/vnd.openxmlformats-officedocument.presentationml.tags+xml"/>
  <Override PartName="/ppt/notesSlides/notesSlide20.xml" ContentType="application/vnd.openxmlformats-officedocument.presentationml.notesSlide+xml"/>
  <Override PartName="/ppt/tags/tag20.xml" ContentType="application/vnd.openxmlformats-officedocument.presentationml.tags+xml"/>
  <Override PartName="/ppt/notesSlides/notesSlide21.xml" ContentType="application/vnd.openxmlformats-officedocument.presentationml.notesSlide+xml"/>
  <Override PartName="/ppt/tags/tag21.xml" ContentType="application/vnd.openxmlformats-officedocument.presentationml.tags+xml"/>
  <Override PartName="/ppt/notesSlides/notesSlide22.xml" ContentType="application/vnd.openxmlformats-officedocument.presentationml.notesSlide+xml"/>
  <Override PartName="/ppt/tags/tag2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24"/>
  </p:notesMasterIdLst>
  <p:sldIdLst>
    <p:sldId id="256" r:id="rId2"/>
    <p:sldId id="265" r:id="rId3"/>
    <p:sldId id="257" r:id="rId4"/>
    <p:sldId id="258" r:id="rId5"/>
    <p:sldId id="266" r:id="rId6"/>
    <p:sldId id="259" r:id="rId7"/>
    <p:sldId id="260" r:id="rId8"/>
    <p:sldId id="274" r:id="rId9"/>
    <p:sldId id="261" r:id="rId10"/>
    <p:sldId id="262" r:id="rId11"/>
    <p:sldId id="271" r:id="rId12"/>
    <p:sldId id="264" r:id="rId13"/>
    <p:sldId id="272" r:id="rId14"/>
    <p:sldId id="263" r:id="rId15"/>
    <p:sldId id="268" r:id="rId16"/>
    <p:sldId id="267" r:id="rId17"/>
    <p:sldId id="269" r:id="rId18"/>
    <p:sldId id="277" r:id="rId19"/>
    <p:sldId id="270" r:id="rId20"/>
    <p:sldId id="273" r:id="rId21"/>
    <p:sldId id="276" r:id="rId22"/>
    <p:sldId id="275"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8" d="100"/>
          <a:sy n="88" d="100"/>
        </p:scale>
        <p:origin x="49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8F2627-AE47-49E1-9AB9-98B08D2923A5}" type="datetimeFigureOut">
              <a:rPr lang="en-US" smtClean="0"/>
              <a:t>10/10/2016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4E903F-6A77-4726-9528-921B9CDD7611}" type="slidenum">
              <a:rPr lang="en-US" smtClean="0"/>
              <a:t>‹#›</a:t>
            </a:fld>
            <a:endParaRPr lang="en-US"/>
          </a:p>
        </p:txBody>
      </p:sp>
    </p:spTree>
    <p:extLst>
      <p:ext uri="{BB962C8B-B14F-4D97-AF65-F5344CB8AC3E}">
        <p14:creationId xmlns:p14="http://schemas.microsoft.com/office/powerpoint/2010/main" val="2690942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15.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ags" Target="../tags/tag16.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17.xml"/></Relationships>
</file>

<file path=ppt/notesSlides/_rels/notesSlide18.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tags" Target="../tags/tag18.xml"/></Relationships>
</file>

<file path=ppt/notesSlides/_rels/notesSlide19.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notesMaster" Target="../notesMasters/notesMaster1.xml"/><Relationship Id="rId1" Type="http://schemas.openxmlformats.org/officeDocument/2006/relationships/tags" Target="../tags/tag19.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20.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notesMaster" Target="../notesMasters/notesMaster1.xml"/><Relationship Id="rId1" Type="http://schemas.openxmlformats.org/officeDocument/2006/relationships/tags" Target="../tags/tag20.xml"/></Relationships>
</file>

<file path=ppt/notesSlides/_rels/notesSlide21.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notesMaster" Target="../notesMasters/notesMaster1.xml"/><Relationship Id="rId1" Type="http://schemas.openxmlformats.org/officeDocument/2006/relationships/tags" Target="../tags/tag21.xml"/></Relationships>
</file>

<file path=ppt/notesSlides/_rels/notesSlide22.xml.rels><?xml version="1.0" encoding="UTF-8" standalone="yes"?>
<Relationships xmlns="http://schemas.openxmlformats.org/package/2006/relationships"><Relationship Id="rId3" Type="http://schemas.openxmlformats.org/officeDocument/2006/relationships/slide" Target="../slides/slide22.xml"/><Relationship Id="rId2" Type="http://schemas.openxmlformats.org/officeDocument/2006/relationships/notesMaster" Target="../notesMasters/notesMaster1.xml"/><Relationship Id="rId1" Type="http://schemas.openxmlformats.org/officeDocument/2006/relationships/tags" Target="../tags/tag22.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1</a:t>
            </a:fld>
            <a:endParaRPr lang="en-US"/>
          </a:p>
        </p:txBody>
      </p:sp>
    </p:spTree>
    <p:extLst>
      <p:ext uri="{BB962C8B-B14F-4D97-AF65-F5344CB8AC3E}">
        <p14:creationId xmlns:p14="http://schemas.microsoft.com/office/powerpoint/2010/main" val="11627274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10</a:t>
            </a:fld>
            <a:endParaRPr lang="en-US"/>
          </a:p>
        </p:txBody>
      </p:sp>
    </p:spTree>
    <p:extLst>
      <p:ext uri="{BB962C8B-B14F-4D97-AF65-F5344CB8AC3E}">
        <p14:creationId xmlns:p14="http://schemas.microsoft.com/office/powerpoint/2010/main" val="22502031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11</a:t>
            </a:fld>
            <a:endParaRPr lang="en-US"/>
          </a:p>
        </p:txBody>
      </p:sp>
    </p:spTree>
    <p:extLst>
      <p:ext uri="{BB962C8B-B14F-4D97-AF65-F5344CB8AC3E}">
        <p14:creationId xmlns:p14="http://schemas.microsoft.com/office/powerpoint/2010/main" val="13085083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12</a:t>
            </a:fld>
            <a:endParaRPr lang="en-US"/>
          </a:p>
        </p:txBody>
      </p:sp>
    </p:spTree>
    <p:extLst>
      <p:ext uri="{BB962C8B-B14F-4D97-AF65-F5344CB8AC3E}">
        <p14:creationId xmlns:p14="http://schemas.microsoft.com/office/powerpoint/2010/main" val="38699854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13</a:t>
            </a:fld>
            <a:endParaRPr lang="en-US"/>
          </a:p>
        </p:txBody>
      </p:sp>
    </p:spTree>
    <p:extLst>
      <p:ext uri="{BB962C8B-B14F-4D97-AF65-F5344CB8AC3E}">
        <p14:creationId xmlns:p14="http://schemas.microsoft.com/office/powerpoint/2010/main" val="4972537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14</a:t>
            </a:fld>
            <a:endParaRPr lang="en-US"/>
          </a:p>
        </p:txBody>
      </p:sp>
    </p:spTree>
    <p:extLst>
      <p:ext uri="{BB962C8B-B14F-4D97-AF65-F5344CB8AC3E}">
        <p14:creationId xmlns:p14="http://schemas.microsoft.com/office/powerpoint/2010/main" val="28436578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15</a:t>
            </a:fld>
            <a:endParaRPr lang="en-US"/>
          </a:p>
        </p:txBody>
      </p:sp>
    </p:spTree>
    <p:extLst>
      <p:ext uri="{BB962C8B-B14F-4D97-AF65-F5344CB8AC3E}">
        <p14:creationId xmlns:p14="http://schemas.microsoft.com/office/powerpoint/2010/main" val="38619630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16</a:t>
            </a:fld>
            <a:endParaRPr lang="en-US"/>
          </a:p>
        </p:txBody>
      </p:sp>
    </p:spTree>
    <p:extLst>
      <p:ext uri="{BB962C8B-B14F-4D97-AF65-F5344CB8AC3E}">
        <p14:creationId xmlns:p14="http://schemas.microsoft.com/office/powerpoint/2010/main" val="7260518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17</a:t>
            </a:fld>
            <a:endParaRPr lang="en-US"/>
          </a:p>
        </p:txBody>
      </p:sp>
    </p:spTree>
    <p:extLst>
      <p:ext uri="{BB962C8B-B14F-4D97-AF65-F5344CB8AC3E}">
        <p14:creationId xmlns:p14="http://schemas.microsoft.com/office/powerpoint/2010/main" val="11604963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18</a:t>
            </a:fld>
            <a:endParaRPr lang="en-US"/>
          </a:p>
        </p:txBody>
      </p:sp>
    </p:spTree>
    <p:extLst>
      <p:ext uri="{BB962C8B-B14F-4D97-AF65-F5344CB8AC3E}">
        <p14:creationId xmlns:p14="http://schemas.microsoft.com/office/powerpoint/2010/main" val="42615921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19</a:t>
            </a:fld>
            <a:endParaRPr lang="en-US"/>
          </a:p>
        </p:txBody>
      </p:sp>
    </p:spTree>
    <p:extLst>
      <p:ext uri="{BB962C8B-B14F-4D97-AF65-F5344CB8AC3E}">
        <p14:creationId xmlns:p14="http://schemas.microsoft.com/office/powerpoint/2010/main" val="3936113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2</a:t>
            </a:fld>
            <a:endParaRPr lang="en-US"/>
          </a:p>
        </p:txBody>
      </p:sp>
    </p:spTree>
    <p:extLst>
      <p:ext uri="{BB962C8B-B14F-4D97-AF65-F5344CB8AC3E}">
        <p14:creationId xmlns:p14="http://schemas.microsoft.com/office/powerpoint/2010/main" val="32005988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20</a:t>
            </a:fld>
            <a:endParaRPr lang="en-US"/>
          </a:p>
        </p:txBody>
      </p:sp>
    </p:spTree>
    <p:extLst>
      <p:ext uri="{BB962C8B-B14F-4D97-AF65-F5344CB8AC3E}">
        <p14:creationId xmlns:p14="http://schemas.microsoft.com/office/powerpoint/2010/main" val="29666806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21</a:t>
            </a:fld>
            <a:endParaRPr lang="en-US"/>
          </a:p>
        </p:txBody>
      </p:sp>
    </p:spTree>
    <p:extLst>
      <p:ext uri="{BB962C8B-B14F-4D97-AF65-F5344CB8AC3E}">
        <p14:creationId xmlns:p14="http://schemas.microsoft.com/office/powerpoint/2010/main" val="35854921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22</a:t>
            </a:fld>
            <a:endParaRPr lang="en-US"/>
          </a:p>
        </p:txBody>
      </p:sp>
    </p:spTree>
    <p:extLst>
      <p:ext uri="{BB962C8B-B14F-4D97-AF65-F5344CB8AC3E}">
        <p14:creationId xmlns:p14="http://schemas.microsoft.com/office/powerpoint/2010/main" val="2803291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3</a:t>
            </a:fld>
            <a:endParaRPr lang="en-US"/>
          </a:p>
        </p:txBody>
      </p:sp>
    </p:spTree>
    <p:extLst>
      <p:ext uri="{BB962C8B-B14F-4D97-AF65-F5344CB8AC3E}">
        <p14:creationId xmlns:p14="http://schemas.microsoft.com/office/powerpoint/2010/main" val="919935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4</a:t>
            </a:fld>
            <a:endParaRPr lang="en-US"/>
          </a:p>
        </p:txBody>
      </p:sp>
    </p:spTree>
    <p:extLst>
      <p:ext uri="{BB962C8B-B14F-4D97-AF65-F5344CB8AC3E}">
        <p14:creationId xmlns:p14="http://schemas.microsoft.com/office/powerpoint/2010/main" val="4072081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5</a:t>
            </a:fld>
            <a:endParaRPr lang="en-US"/>
          </a:p>
        </p:txBody>
      </p:sp>
    </p:spTree>
    <p:extLst>
      <p:ext uri="{BB962C8B-B14F-4D97-AF65-F5344CB8AC3E}">
        <p14:creationId xmlns:p14="http://schemas.microsoft.com/office/powerpoint/2010/main" val="19898320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6</a:t>
            </a:fld>
            <a:endParaRPr lang="en-US"/>
          </a:p>
        </p:txBody>
      </p:sp>
    </p:spTree>
    <p:extLst>
      <p:ext uri="{BB962C8B-B14F-4D97-AF65-F5344CB8AC3E}">
        <p14:creationId xmlns:p14="http://schemas.microsoft.com/office/powerpoint/2010/main" val="15015385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7</a:t>
            </a:fld>
            <a:endParaRPr lang="en-US"/>
          </a:p>
        </p:txBody>
      </p:sp>
    </p:spTree>
    <p:extLst>
      <p:ext uri="{BB962C8B-B14F-4D97-AF65-F5344CB8AC3E}">
        <p14:creationId xmlns:p14="http://schemas.microsoft.com/office/powerpoint/2010/main" val="31509554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8</a:t>
            </a:fld>
            <a:endParaRPr lang="en-US"/>
          </a:p>
        </p:txBody>
      </p:sp>
    </p:spTree>
    <p:extLst>
      <p:ext uri="{BB962C8B-B14F-4D97-AF65-F5344CB8AC3E}">
        <p14:creationId xmlns:p14="http://schemas.microsoft.com/office/powerpoint/2010/main" val="35596046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74E903F-6A77-4726-9528-921B9CDD7611}" type="slidenum">
              <a:rPr lang="en-US" smtClean="0"/>
              <a:t>9</a:t>
            </a:fld>
            <a:endParaRPr lang="en-US"/>
          </a:p>
        </p:txBody>
      </p:sp>
    </p:spTree>
    <p:extLst>
      <p:ext uri="{BB962C8B-B14F-4D97-AF65-F5344CB8AC3E}">
        <p14:creationId xmlns:p14="http://schemas.microsoft.com/office/powerpoint/2010/main" val="2101519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10/10/2016</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dirty="0"/>
              <a:t>10/10/2016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dirty="0"/>
              <a:t>10/10/2016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dirty="0"/>
              <a:t>10/10/2016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10/10/2016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dirty="0"/>
              <a:t>10/10/2016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dirty="0"/>
              <a:t>10/10/2016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dirty="0"/>
              <a:t>10/10/2016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dirty="0"/>
              <a:t>10/10/2016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AF6E2C9B-5FA2-460D-9BE7-B0812FC2A6FF}" type="datetimeFigureOut">
              <a:rPr lang="en-US" dirty="0"/>
              <a:t>10/10/2016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10/10/2016</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586B75A-687E-405C-8A0B-8D00578BA2C3}" type="datetimeFigureOut">
              <a:rPr lang="en-US" dirty="0"/>
              <a:pPr/>
              <a:t>10/10/2016</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opencontent.org/definition/"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teof.creativecommons.org/2015/"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parcopen.org/news/2016/dol-open-licensing-policy/"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creativecommons.org/license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jeff.gallant@usg.edu"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fairuse.stanford.edu/overview/public-domain/welcom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Copyright and </a:t>
            </a:r>
            <a:br>
              <a:rPr lang="en-US" dirty="0" smtClean="0"/>
            </a:br>
            <a:r>
              <a:rPr lang="en-US" dirty="0" smtClean="0"/>
              <a:t>Open Licensing</a:t>
            </a:r>
            <a:endParaRPr lang="en-US" dirty="0"/>
          </a:p>
        </p:txBody>
      </p:sp>
      <p:sp>
        <p:nvSpPr>
          <p:cNvPr id="3" name="Subtitle 2"/>
          <p:cNvSpPr>
            <a:spLocks noGrp="1"/>
          </p:cNvSpPr>
          <p:nvPr>
            <p:ph type="subTitle" idx="1"/>
          </p:nvPr>
        </p:nvSpPr>
        <p:spPr/>
        <p:txBody>
          <a:bodyPr>
            <a:normAutofit lnSpcReduction="10000"/>
          </a:bodyPr>
          <a:lstStyle/>
          <a:p>
            <a:r>
              <a:rPr lang="en-US" dirty="0" smtClean="0"/>
              <a:t>Jeff Gallant</a:t>
            </a:r>
          </a:p>
          <a:p>
            <a:r>
              <a:rPr lang="en-US" dirty="0" smtClean="0"/>
              <a:t>ALG Round Six Kickoff Event</a:t>
            </a:r>
          </a:p>
          <a:p>
            <a:r>
              <a:rPr lang="en-US" dirty="0" smtClean="0"/>
              <a:t>September 12, 2016</a:t>
            </a:r>
          </a:p>
        </p:txBody>
      </p:sp>
    </p:spTree>
    <p:extLst>
      <p:ext uri="{BB962C8B-B14F-4D97-AF65-F5344CB8AC3E}">
        <p14:creationId xmlns:p14="http://schemas.microsoft.com/office/powerpoint/2010/main" val="36567066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Open License?</a:t>
            </a:r>
            <a:endParaRPr lang="en-US" dirty="0"/>
          </a:p>
        </p:txBody>
      </p:sp>
      <p:sp>
        <p:nvSpPr>
          <p:cNvPr id="3" name="Content Placeholder 2"/>
          <p:cNvSpPr>
            <a:spLocks noGrp="1"/>
          </p:cNvSpPr>
          <p:nvPr>
            <p:ph idx="1"/>
          </p:nvPr>
        </p:nvSpPr>
        <p:spPr>
          <a:xfrm>
            <a:off x="657224" y="1963270"/>
            <a:ext cx="10753725" cy="4746811"/>
          </a:xfrm>
        </p:spPr>
        <p:txBody>
          <a:bodyPr>
            <a:normAutofit fontScale="92500" lnSpcReduction="10000"/>
          </a:bodyPr>
          <a:lstStyle/>
          <a:p>
            <a:r>
              <a:rPr lang="en-US" sz="4300" dirty="0" smtClean="0"/>
              <a:t>A legal document that gives </a:t>
            </a:r>
            <a:r>
              <a:rPr lang="en-US" sz="4300" b="1" dirty="0" smtClean="0"/>
              <a:t>permissions</a:t>
            </a:r>
            <a:r>
              <a:rPr lang="en-US" sz="4300" dirty="0" smtClean="0"/>
              <a:t> beyond copyright to:</a:t>
            </a:r>
          </a:p>
          <a:p>
            <a:pPr lvl="1"/>
            <a:r>
              <a:rPr lang="en-US" sz="4400" b="1" dirty="0" smtClean="0"/>
              <a:t>Reuse</a:t>
            </a:r>
            <a:r>
              <a:rPr lang="en-US" sz="4400" dirty="0" smtClean="0"/>
              <a:t> the work,</a:t>
            </a:r>
          </a:p>
          <a:p>
            <a:pPr lvl="1"/>
            <a:r>
              <a:rPr lang="en-US" sz="4400" b="1" dirty="0" smtClean="0"/>
              <a:t>Redistribute</a:t>
            </a:r>
            <a:r>
              <a:rPr lang="en-US" sz="4400" dirty="0" smtClean="0"/>
              <a:t> the work,</a:t>
            </a:r>
          </a:p>
          <a:p>
            <a:pPr lvl="1"/>
            <a:r>
              <a:rPr lang="en-US" sz="4400" b="1" dirty="0" smtClean="0"/>
              <a:t>Revise</a:t>
            </a:r>
            <a:r>
              <a:rPr lang="en-US" sz="4400" dirty="0" smtClean="0"/>
              <a:t> the work,</a:t>
            </a:r>
          </a:p>
          <a:p>
            <a:pPr lvl="1"/>
            <a:r>
              <a:rPr lang="en-US" sz="4400" b="1" dirty="0" smtClean="0"/>
              <a:t>Remix</a:t>
            </a:r>
            <a:r>
              <a:rPr lang="en-US" sz="4400" dirty="0" smtClean="0"/>
              <a:t> the work, and/or</a:t>
            </a:r>
          </a:p>
          <a:p>
            <a:pPr lvl="1"/>
            <a:r>
              <a:rPr lang="en-US" sz="4400" b="1" dirty="0" smtClean="0"/>
              <a:t>Retain</a:t>
            </a:r>
            <a:r>
              <a:rPr lang="en-US" sz="4400" dirty="0" smtClean="0"/>
              <a:t> the work.</a:t>
            </a:r>
          </a:p>
          <a:p>
            <a:pPr marL="4572" lvl="1" indent="0">
              <a:buNone/>
            </a:pPr>
            <a:r>
              <a:rPr lang="en-US" sz="4400" dirty="0" smtClean="0"/>
              <a:t>(These are the “5 R’s” of Open. You’ve probably already heard of them!) </a:t>
            </a:r>
          </a:p>
        </p:txBody>
      </p:sp>
    </p:spTree>
    <p:extLst>
      <p:ext uri="{BB962C8B-B14F-4D97-AF65-F5344CB8AC3E}">
        <p14:creationId xmlns:p14="http://schemas.microsoft.com/office/powerpoint/2010/main" val="8272666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on the 5 R’s: </a:t>
            </a:r>
            <a:endParaRPr lang="en-US" dirty="0"/>
          </a:p>
        </p:txBody>
      </p:sp>
      <p:sp>
        <p:nvSpPr>
          <p:cNvPr id="3" name="Content Placeholder 2"/>
          <p:cNvSpPr>
            <a:spLocks noGrp="1"/>
          </p:cNvSpPr>
          <p:nvPr>
            <p:ph idx="1"/>
          </p:nvPr>
        </p:nvSpPr>
        <p:spPr>
          <a:xfrm>
            <a:off x="657224" y="2433917"/>
            <a:ext cx="10753725" cy="4746811"/>
          </a:xfrm>
        </p:spPr>
        <p:txBody>
          <a:bodyPr>
            <a:normAutofit/>
          </a:bodyPr>
          <a:lstStyle/>
          <a:p>
            <a:pPr algn="ctr"/>
            <a:r>
              <a:rPr lang="en-US" sz="4300" dirty="0" smtClean="0"/>
              <a:t>From David Wiley, who created the 5 R list:</a:t>
            </a:r>
            <a:endParaRPr lang="en-US" sz="4300" dirty="0" smtClean="0">
              <a:hlinkClick r:id="rId3"/>
            </a:endParaRPr>
          </a:p>
          <a:p>
            <a:pPr algn="ctr"/>
            <a:r>
              <a:rPr lang="en-US" sz="4300" dirty="0" smtClean="0">
                <a:hlinkClick r:id="rId3"/>
              </a:rPr>
              <a:t>http</a:t>
            </a:r>
            <a:r>
              <a:rPr lang="en-US" sz="4300" dirty="0">
                <a:hlinkClick r:id="rId3"/>
              </a:rPr>
              <a:t>://www.opencontent.org/definition</a:t>
            </a:r>
            <a:r>
              <a:rPr lang="en-US" sz="4300" dirty="0" smtClean="0">
                <a:hlinkClick r:id="rId3"/>
              </a:rPr>
              <a:t>/</a:t>
            </a:r>
            <a:r>
              <a:rPr lang="en-US" sz="4300" dirty="0" smtClean="0"/>
              <a:t> </a:t>
            </a:r>
            <a:endParaRPr lang="en-US" sz="4400" dirty="0" smtClean="0"/>
          </a:p>
        </p:txBody>
      </p:sp>
    </p:spTree>
    <p:extLst>
      <p:ext uri="{BB962C8B-B14F-4D97-AF65-F5344CB8AC3E}">
        <p14:creationId xmlns:p14="http://schemas.microsoft.com/office/powerpoint/2010/main" val="36839636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Equation for an Open Resource:</a:t>
            </a:r>
            <a:endParaRPr lang="en-US" dirty="0"/>
          </a:p>
        </p:txBody>
      </p:sp>
      <p:sp>
        <p:nvSpPr>
          <p:cNvPr id="3" name="Content Placeholder 2"/>
          <p:cNvSpPr>
            <a:spLocks noGrp="1"/>
          </p:cNvSpPr>
          <p:nvPr>
            <p:ph idx="1"/>
          </p:nvPr>
        </p:nvSpPr>
        <p:spPr>
          <a:xfrm>
            <a:off x="657224" y="1963270"/>
            <a:ext cx="10753725" cy="4746811"/>
          </a:xfrm>
        </p:spPr>
        <p:txBody>
          <a:bodyPr>
            <a:normAutofit/>
          </a:bodyPr>
          <a:lstStyle/>
          <a:p>
            <a:pPr algn="ctr"/>
            <a:r>
              <a:rPr lang="en-US" sz="4800" dirty="0" smtClean="0"/>
              <a:t>Open = ‘Free’ + Permissions</a:t>
            </a:r>
            <a:r>
              <a:rPr lang="en-US" sz="5400" dirty="0" smtClean="0"/>
              <a:t> </a:t>
            </a:r>
          </a:p>
          <a:p>
            <a:r>
              <a:rPr lang="en-US" sz="3600" dirty="0" smtClean="0"/>
              <a:t>Permissions = Open License </a:t>
            </a:r>
          </a:p>
          <a:p>
            <a:r>
              <a:rPr lang="en-US" sz="3600" dirty="0"/>
              <a:t>(Not all versions of an open resource need to be free. Not all permissions are the same.)</a:t>
            </a:r>
          </a:p>
          <a:p>
            <a:endParaRPr lang="en-US" sz="3600" dirty="0" smtClean="0"/>
          </a:p>
        </p:txBody>
      </p:sp>
    </p:spTree>
    <p:extLst>
      <p:ext uri="{BB962C8B-B14F-4D97-AF65-F5344CB8AC3E}">
        <p14:creationId xmlns:p14="http://schemas.microsoft.com/office/powerpoint/2010/main" val="40423554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this just an experimental movement that no one would recognize? </a:t>
            </a:r>
            <a:endParaRPr lang="en-US" dirty="0"/>
          </a:p>
        </p:txBody>
      </p:sp>
      <p:sp>
        <p:nvSpPr>
          <p:cNvPr id="3" name="Content Placeholder 2"/>
          <p:cNvSpPr>
            <a:spLocks noGrp="1"/>
          </p:cNvSpPr>
          <p:nvPr>
            <p:ph idx="1"/>
          </p:nvPr>
        </p:nvSpPr>
        <p:spPr>
          <a:xfrm>
            <a:off x="657224" y="2157731"/>
            <a:ext cx="10753725" cy="4746811"/>
          </a:xfrm>
        </p:spPr>
        <p:txBody>
          <a:bodyPr>
            <a:normAutofit/>
          </a:bodyPr>
          <a:lstStyle/>
          <a:p>
            <a:pPr marL="0" indent="0">
              <a:buNone/>
            </a:pPr>
            <a:r>
              <a:rPr lang="en-US" sz="4400" dirty="0" smtClean="0"/>
              <a:t>It is </a:t>
            </a:r>
            <a:r>
              <a:rPr lang="en-US" sz="4400" b="1" dirty="0" smtClean="0"/>
              <a:t>internationally</a:t>
            </a:r>
            <a:r>
              <a:rPr lang="en-US" sz="4400" dirty="0" smtClean="0"/>
              <a:t> recognized. Over one billion works are licensed with Creative Commons: </a:t>
            </a:r>
          </a:p>
          <a:p>
            <a:pPr marL="0" indent="0">
              <a:buNone/>
            </a:pPr>
            <a:r>
              <a:rPr lang="en-US" sz="4400" dirty="0">
                <a:hlinkClick r:id="rId3"/>
              </a:rPr>
              <a:t>https://stateof.creativecommons.org/2015</a:t>
            </a:r>
            <a:r>
              <a:rPr lang="en-US" sz="4400" dirty="0" smtClean="0">
                <a:hlinkClick r:id="rId3"/>
              </a:rPr>
              <a:t>/</a:t>
            </a:r>
            <a:r>
              <a:rPr lang="en-US" sz="4400" dirty="0" smtClean="0"/>
              <a:t> </a:t>
            </a:r>
            <a:endParaRPr lang="en-US" sz="4400" dirty="0"/>
          </a:p>
          <a:p>
            <a:pPr marL="0" indent="0">
              <a:buNone/>
            </a:pPr>
            <a:r>
              <a:rPr lang="en-US" sz="4400" dirty="0" smtClean="0"/>
              <a:t>The US Department of Labor just adopted a department-wide open licensing policy:</a:t>
            </a:r>
          </a:p>
          <a:p>
            <a:pPr marL="0" indent="0">
              <a:buNone/>
            </a:pPr>
            <a:r>
              <a:rPr lang="en-US" sz="4400" dirty="0">
                <a:hlinkClick r:id="rId4"/>
              </a:rPr>
              <a:t>http://sparcopen.org/news/2016/dol-open-licensing-policy</a:t>
            </a:r>
            <a:r>
              <a:rPr lang="en-US" sz="4400" dirty="0" smtClean="0">
                <a:hlinkClick r:id="rId4"/>
              </a:rPr>
              <a:t>/</a:t>
            </a:r>
            <a:r>
              <a:rPr lang="en-US" sz="4400" dirty="0" smtClean="0"/>
              <a:t> </a:t>
            </a:r>
          </a:p>
        </p:txBody>
      </p:sp>
    </p:spTree>
    <p:extLst>
      <p:ext uri="{BB962C8B-B14F-4D97-AF65-F5344CB8AC3E}">
        <p14:creationId xmlns:p14="http://schemas.microsoft.com/office/powerpoint/2010/main" val="22305083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open license should I use? </a:t>
            </a:r>
            <a:endParaRPr lang="en-US" dirty="0"/>
          </a:p>
        </p:txBody>
      </p:sp>
      <p:sp>
        <p:nvSpPr>
          <p:cNvPr id="3" name="Content Placeholder 2"/>
          <p:cNvSpPr>
            <a:spLocks noGrp="1"/>
          </p:cNvSpPr>
          <p:nvPr>
            <p:ph idx="1"/>
          </p:nvPr>
        </p:nvSpPr>
        <p:spPr>
          <a:xfrm>
            <a:off x="657224" y="2111189"/>
            <a:ext cx="10753725" cy="4746811"/>
          </a:xfrm>
        </p:spPr>
        <p:txBody>
          <a:bodyPr>
            <a:normAutofit/>
          </a:bodyPr>
          <a:lstStyle/>
          <a:p>
            <a:r>
              <a:rPr lang="en-US" sz="4300" dirty="0" smtClean="0"/>
              <a:t>Because we’re in open education and not open-source software, </a:t>
            </a:r>
            <a:r>
              <a:rPr lang="en-US" sz="4300" b="1" dirty="0" smtClean="0"/>
              <a:t>Creative Commons</a:t>
            </a:r>
            <a:r>
              <a:rPr lang="en-US" sz="4300" dirty="0" smtClean="0"/>
              <a:t> is easily the best option. </a:t>
            </a:r>
          </a:p>
          <a:p>
            <a:endParaRPr lang="en-US" sz="4300" dirty="0" smtClean="0"/>
          </a:p>
          <a:p>
            <a:r>
              <a:rPr lang="en-US" sz="4300" dirty="0" smtClean="0"/>
              <a:t>Details on every CC License: </a:t>
            </a:r>
            <a:endParaRPr lang="en-US" sz="4300" dirty="0"/>
          </a:p>
          <a:p>
            <a:r>
              <a:rPr lang="en-US" sz="4400" dirty="0">
                <a:hlinkClick r:id="rId3"/>
              </a:rPr>
              <a:t>https://creativecommons.org/licenses</a:t>
            </a:r>
            <a:r>
              <a:rPr lang="en-US" sz="4400" dirty="0" smtClean="0">
                <a:hlinkClick r:id="rId3"/>
              </a:rPr>
              <a:t>/</a:t>
            </a:r>
            <a:r>
              <a:rPr lang="en-US" sz="4400" dirty="0" smtClean="0"/>
              <a:t> </a:t>
            </a:r>
          </a:p>
        </p:txBody>
      </p:sp>
    </p:spTree>
    <p:extLst>
      <p:ext uri="{BB962C8B-B14F-4D97-AF65-F5344CB8AC3E}">
        <p14:creationId xmlns:p14="http://schemas.microsoft.com/office/powerpoint/2010/main" val="29018188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would I avoid “No Derivatives?”</a:t>
            </a:r>
            <a:endParaRPr lang="en-US" dirty="0"/>
          </a:p>
        </p:txBody>
      </p:sp>
      <p:sp>
        <p:nvSpPr>
          <p:cNvPr id="3" name="Content Placeholder 2"/>
          <p:cNvSpPr>
            <a:spLocks noGrp="1"/>
          </p:cNvSpPr>
          <p:nvPr>
            <p:ph idx="1"/>
          </p:nvPr>
        </p:nvSpPr>
        <p:spPr>
          <a:xfrm>
            <a:off x="657224" y="2111189"/>
            <a:ext cx="10753725" cy="4746811"/>
          </a:xfrm>
        </p:spPr>
        <p:txBody>
          <a:bodyPr>
            <a:normAutofit/>
          </a:bodyPr>
          <a:lstStyle/>
          <a:p>
            <a:r>
              <a:rPr lang="en-US" sz="4300" dirty="0" smtClean="0"/>
              <a:t>If you would like someone to be able to update your work in the future to keep it relevant, derivative works are important. This also helps with accessibility and modularity. </a:t>
            </a:r>
          </a:p>
          <a:p>
            <a:endParaRPr lang="en-US" sz="4300" dirty="0"/>
          </a:p>
          <a:p>
            <a:r>
              <a:rPr lang="en-US" sz="4300" dirty="0" smtClean="0"/>
              <a:t>Therefore, ND is “less open” in the case of OER.</a:t>
            </a:r>
          </a:p>
        </p:txBody>
      </p:sp>
    </p:spTree>
    <p:extLst>
      <p:ext uri="{BB962C8B-B14F-4D97-AF65-F5344CB8AC3E}">
        <p14:creationId xmlns:p14="http://schemas.microsoft.com/office/powerpoint/2010/main" val="36263100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someone makes a bad or inaccurate version of my material?</a:t>
            </a:r>
            <a:endParaRPr lang="en-US" dirty="0"/>
          </a:p>
        </p:txBody>
      </p:sp>
      <p:sp>
        <p:nvSpPr>
          <p:cNvPr id="3" name="Content Placeholder 2"/>
          <p:cNvSpPr>
            <a:spLocks noGrp="1"/>
          </p:cNvSpPr>
          <p:nvPr>
            <p:ph idx="1"/>
          </p:nvPr>
        </p:nvSpPr>
        <p:spPr>
          <a:xfrm>
            <a:off x="657224" y="2380130"/>
            <a:ext cx="10753725" cy="4746811"/>
          </a:xfrm>
        </p:spPr>
        <p:txBody>
          <a:bodyPr>
            <a:normAutofit/>
          </a:bodyPr>
          <a:lstStyle/>
          <a:p>
            <a:r>
              <a:rPr lang="en-US" sz="4300" dirty="0" smtClean="0"/>
              <a:t>Creative Commons licenses always include </a:t>
            </a:r>
            <a:r>
              <a:rPr lang="en-US" sz="4300" b="1" dirty="0" smtClean="0"/>
              <a:t>attribution</a:t>
            </a:r>
            <a:r>
              <a:rPr lang="en-US" sz="4300" dirty="0" smtClean="0"/>
              <a:t> of the original work, with the “CC0” Public Domain license being the one exception. </a:t>
            </a:r>
          </a:p>
          <a:p>
            <a:r>
              <a:rPr lang="en-US" sz="4300" dirty="0" smtClean="0"/>
              <a:t>If someone makes a ‘bad’ derivative of your work, the original should be linked in this derivative work. </a:t>
            </a:r>
            <a:r>
              <a:rPr lang="en-US" sz="4300" u="sng" dirty="0" smtClean="0"/>
              <a:t>Your</a:t>
            </a:r>
            <a:r>
              <a:rPr lang="en-US" sz="4300" dirty="0" smtClean="0"/>
              <a:t> original work should both be visible and unchanged.</a:t>
            </a:r>
            <a:endParaRPr lang="en-US" sz="4400" dirty="0" smtClean="0"/>
          </a:p>
        </p:txBody>
      </p:sp>
    </p:spTree>
    <p:extLst>
      <p:ext uri="{BB962C8B-B14F-4D97-AF65-F5344CB8AC3E}">
        <p14:creationId xmlns:p14="http://schemas.microsoft.com/office/powerpoint/2010/main" val="37550086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someone just copies my material and claims it as their own?</a:t>
            </a:r>
            <a:endParaRPr lang="en-US" dirty="0"/>
          </a:p>
        </p:txBody>
      </p:sp>
      <p:sp>
        <p:nvSpPr>
          <p:cNvPr id="3" name="Content Placeholder 2"/>
          <p:cNvSpPr>
            <a:spLocks noGrp="1"/>
          </p:cNvSpPr>
          <p:nvPr>
            <p:ph idx="1"/>
          </p:nvPr>
        </p:nvSpPr>
        <p:spPr>
          <a:xfrm>
            <a:off x="657224" y="2380130"/>
            <a:ext cx="10753725" cy="4746811"/>
          </a:xfrm>
        </p:spPr>
        <p:txBody>
          <a:bodyPr>
            <a:normAutofit/>
          </a:bodyPr>
          <a:lstStyle/>
          <a:p>
            <a:r>
              <a:rPr lang="en-US" sz="4300" dirty="0" smtClean="0"/>
              <a:t>This violates the permissions given in a Creative Commons license (unless it’s CC0) and it is infringement, just like any infringement in all-rights-reserved copyright.  </a:t>
            </a:r>
            <a:endParaRPr lang="en-US" sz="4400" dirty="0" smtClean="0"/>
          </a:p>
        </p:txBody>
      </p:sp>
    </p:spTree>
    <p:extLst>
      <p:ext uri="{BB962C8B-B14F-4D97-AF65-F5344CB8AC3E}">
        <p14:creationId xmlns:p14="http://schemas.microsoft.com/office/powerpoint/2010/main" val="17906936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I remove the license from my work? </a:t>
            </a:r>
            <a:endParaRPr lang="en-US" dirty="0"/>
          </a:p>
        </p:txBody>
      </p:sp>
      <p:sp>
        <p:nvSpPr>
          <p:cNvPr id="3" name="Content Placeholder 2"/>
          <p:cNvSpPr>
            <a:spLocks noGrp="1"/>
          </p:cNvSpPr>
          <p:nvPr>
            <p:ph idx="1"/>
          </p:nvPr>
        </p:nvSpPr>
        <p:spPr/>
        <p:txBody>
          <a:bodyPr>
            <a:normAutofit/>
          </a:bodyPr>
          <a:lstStyle/>
          <a:p>
            <a:r>
              <a:rPr lang="en-US" sz="4000" dirty="0" smtClean="0"/>
              <a:t>No. A Creative Commons open license is </a:t>
            </a:r>
            <a:r>
              <a:rPr lang="en-US" sz="4000" b="1" dirty="0" smtClean="0"/>
              <a:t>irrevocable. </a:t>
            </a:r>
            <a:r>
              <a:rPr lang="en-US" sz="4000" dirty="0" smtClean="0"/>
              <a:t>For users, this is important, because they know their rights to copy and reuse the work with attribution won’t suddenly disappear, with permissible use suddenly becoming infringement. </a:t>
            </a:r>
            <a:endParaRPr lang="en-US" sz="4000" dirty="0"/>
          </a:p>
        </p:txBody>
      </p:sp>
    </p:spTree>
    <p:extLst>
      <p:ext uri="{BB962C8B-B14F-4D97-AF65-F5344CB8AC3E}">
        <p14:creationId xmlns:p14="http://schemas.microsoft.com/office/powerpoint/2010/main" val="31066221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website is free, but not open. </a:t>
            </a:r>
            <a:br>
              <a:rPr lang="en-US" dirty="0" smtClean="0"/>
            </a:br>
            <a:r>
              <a:rPr lang="en-US" dirty="0" smtClean="0"/>
              <a:t>Can I link to it in D2L? </a:t>
            </a:r>
            <a:endParaRPr lang="en-US" dirty="0"/>
          </a:p>
        </p:txBody>
      </p:sp>
      <p:sp>
        <p:nvSpPr>
          <p:cNvPr id="3" name="Content Placeholder 2"/>
          <p:cNvSpPr>
            <a:spLocks noGrp="1"/>
          </p:cNvSpPr>
          <p:nvPr>
            <p:ph idx="1"/>
          </p:nvPr>
        </p:nvSpPr>
        <p:spPr>
          <a:xfrm>
            <a:off x="676274" y="2334409"/>
            <a:ext cx="10753725" cy="3766185"/>
          </a:xfrm>
        </p:spPr>
        <p:txBody>
          <a:bodyPr>
            <a:noAutofit/>
          </a:bodyPr>
          <a:lstStyle/>
          <a:p>
            <a:r>
              <a:rPr lang="en-US" sz="4000" dirty="0" smtClean="0"/>
              <a:t>Yes, because </a:t>
            </a:r>
            <a:r>
              <a:rPr lang="en-US" sz="4000" u="sng" dirty="0" smtClean="0"/>
              <a:t>linking is not infringement</a:t>
            </a:r>
            <a:r>
              <a:rPr lang="en-US" sz="4000" dirty="0" smtClean="0"/>
              <a:t>. </a:t>
            </a:r>
          </a:p>
          <a:p>
            <a:r>
              <a:rPr lang="en-US" sz="3600" dirty="0" smtClean="0"/>
              <a:t>However, this means that the original site’s creator has the sole permission to copy the material and make changes. </a:t>
            </a:r>
          </a:p>
          <a:p>
            <a:r>
              <a:rPr lang="en-US" sz="3600" dirty="0" smtClean="0"/>
              <a:t>Some links may be dead and irreparable, web addresses may move, and content may be deleted. Sustainability is much more of an issue with no-cost web resources, as periodic link checking is needed.</a:t>
            </a:r>
            <a:endParaRPr lang="en-US" sz="3600" dirty="0"/>
          </a:p>
        </p:txBody>
      </p:sp>
    </p:spTree>
    <p:extLst>
      <p:ext uri="{BB962C8B-B14F-4D97-AF65-F5344CB8AC3E}">
        <p14:creationId xmlns:p14="http://schemas.microsoft.com/office/powerpoint/2010/main" val="13106698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3504" y="1617632"/>
            <a:ext cx="10782300" cy="3352800"/>
          </a:xfrm>
        </p:spPr>
        <p:txBody>
          <a:bodyPr/>
          <a:lstStyle/>
          <a:p>
            <a:r>
              <a:rPr lang="en-US" sz="4800" dirty="0"/>
              <a:t>Copyright information adapted from Lisa </a:t>
            </a:r>
            <a:r>
              <a:rPr lang="en-US" sz="4800" dirty="0" smtClean="0"/>
              <a:t>Macklin’s ALG presentation: </a:t>
            </a:r>
            <a:br>
              <a:rPr lang="en-US" sz="4800" dirty="0" smtClean="0"/>
            </a:br>
            <a:r>
              <a:rPr lang="en-US" sz="4800" dirty="0" smtClean="0"/>
              <a:t/>
            </a:r>
            <a:br>
              <a:rPr lang="en-US" sz="4800" dirty="0" smtClean="0"/>
            </a:br>
            <a:r>
              <a:rPr lang="en-US" sz="4800" dirty="0" smtClean="0"/>
              <a:t>http</a:t>
            </a:r>
            <a:r>
              <a:rPr lang="en-US" sz="4800" dirty="0"/>
              <a:t>://affordablelearninggeorgia.org/documents/Copyright_Macklin_Slides.pdf </a:t>
            </a:r>
          </a:p>
        </p:txBody>
      </p:sp>
    </p:spTree>
    <p:extLst>
      <p:ext uri="{BB962C8B-B14F-4D97-AF65-F5344CB8AC3E}">
        <p14:creationId xmlns:p14="http://schemas.microsoft.com/office/powerpoint/2010/main" val="10346406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provide library materials to my class without infringement?</a:t>
            </a:r>
            <a:endParaRPr lang="en-US" dirty="0"/>
          </a:p>
        </p:txBody>
      </p:sp>
      <p:sp>
        <p:nvSpPr>
          <p:cNvPr id="3" name="Content Placeholder 2"/>
          <p:cNvSpPr>
            <a:spLocks noGrp="1"/>
          </p:cNvSpPr>
          <p:nvPr>
            <p:ph idx="1"/>
          </p:nvPr>
        </p:nvSpPr>
        <p:spPr>
          <a:xfrm>
            <a:off x="676274" y="2334409"/>
            <a:ext cx="10753725" cy="3766185"/>
          </a:xfrm>
        </p:spPr>
        <p:txBody>
          <a:bodyPr>
            <a:noAutofit/>
          </a:bodyPr>
          <a:lstStyle/>
          <a:p>
            <a:r>
              <a:rPr lang="en-US" sz="4000" dirty="0" smtClean="0"/>
              <a:t>Most library materials are all-rights reserved, but electronic materials often have a “permalink” attached to each resource. </a:t>
            </a:r>
          </a:p>
          <a:p>
            <a:r>
              <a:rPr lang="en-US" sz="4000" dirty="0" smtClean="0"/>
              <a:t>Using the permalink means every student at your institution has access to the material through the library or GALILEO, but this isn’t a </a:t>
            </a:r>
            <a:r>
              <a:rPr lang="en-US" sz="4000" b="1" dirty="0" smtClean="0"/>
              <a:t>copy</a:t>
            </a:r>
            <a:r>
              <a:rPr lang="en-US" sz="4000" dirty="0" smtClean="0"/>
              <a:t> of a work that would be shared outside of the institution. </a:t>
            </a:r>
            <a:endParaRPr lang="en-US" sz="3600" dirty="0"/>
          </a:p>
        </p:txBody>
      </p:sp>
    </p:spTree>
    <p:extLst>
      <p:ext uri="{BB962C8B-B14F-4D97-AF65-F5344CB8AC3E}">
        <p14:creationId xmlns:p14="http://schemas.microsoft.com/office/powerpoint/2010/main" val="38366880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I still have questions about this after today? </a:t>
            </a:r>
            <a:endParaRPr lang="en-US" dirty="0"/>
          </a:p>
        </p:txBody>
      </p:sp>
      <p:sp>
        <p:nvSpPr>
          <p:cNvPr id="3" name="Content Placeholder 2"/>
          <p:cNvSpPr>
            <a:spLocks noGrp="1"/>
          </p:cNvSpPr>
          <p:nvPr>
            <p:ph idx="1"/>
          </p:nvPr>
        </p:nvSpPr>
        <p:spPr>
          <a:xfrm>
            <a:off x="676274" y="2334409"/>
            <a:ext cx="10753725" cy="3766185"/>
          </a:xfrm>
        </p:spPr>
        <p:txBody>
          <a:bodyPr>
            <a:noAutofit/>
          </a:bodyPr>
          <a:lstStyle/>
          <a:p>
            <a:r>
              <a:rPr lang="en-US" sz="4000" dirty="0" smtClean="0"/>
              <a:t>Ask a Librarian!</a:t>
            </a:r>
          </a:p>
          <a:p>
            <a:r>
              <a:rPr lang="en-US" sz="4000" dirty="0" smtClean="0"/>
              <a:t>Contact me: </a:t>
            </a:r>
            <a:r>
              <a:rPr lang="en-US" sz="4000" dirty="0" smtClean="0">
                <a:hlinkClick r:id="rId3"/>
              </a:rPr>
              <a:t>jeff.gallant@usg.edu</a:t>
            </a:r>
            <a:r>
              <a:rPr lang="en-US" sz="4000" dirty="0" smtClean="0"/>
              <a:t> </a:t>
            </a:r>
          </a:p>
          <a:p>
            <a:r>
              <a:rPr lang="en-US" sz="4000" dirty="0" smtClean="0"/>
              <a:t>If this is not a best-practices question but rather a legal advice question, that question is better answered by a lawyer, such as a university attorney or a Scholarly Communications specialist with a J.D.  </a:t>
            </a:r>
            <a:endParaRPr lang="en-US" sz="3600" dirty="0"/>
          </a:p>
        </p:txBody>
      </p:sp>
    </p:spTree>
    <p:extLst>
      <p:ext uri="{BB962C8B-B14F-4D97-AF65-F5344CB8AC3E}">
        <p14:creationId xmlns:p14="http://schemas.microsoft.com/office/powerpoint/2010/main" val="17000504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565" y="2530038"/>
            <a:ext cx="10772775" cy="1658198"/>
          </a:xfrm>
        </p:spPr>
        <p:txBody>
          <a:bodyPr>
            <a:normAutofit/>
          </a:bodyPr>
          <a:lstStyle/>
          <a:p>
            <a:pPr algn="ctr"/>
            <a:r>
              <a:rPr lang="en-US" sz="6000" dirty="0" smtClean="0"/>
              <a:t>Enough hypothetical questions! </a:t>
            </a:r>
            <a:br>
              <a:rPr lang="en-US" sz="6000" dirty="0" smtClean="0"/>
            </a:br>
            <a:r>
              <a:rPr lang="en-US" sz="6000" dirty="0" smtClean="0"/>
              <a:t>What are </a:t>
            </a:r>
            <a:r>
              <a:rPr lang="en-US" sz="6000" u="sng" dirty="0" smtClean="0"/>
              <a:t>your</a:t>
            </a:r>
            <a:r>
              <a:rPr lang="en-US" sz="6000" dirty="0" smtClean="0"/>
              <a:t> questions? </a:t>
            </a:r>
            <a:endParaRPr lang="en-US" sz="6000" dirty="0"/>
          </a:p>
        </p:txBody>
      </p:sp>
    </p:spTree>
    <p:extLst>
      <p:ext uri="{BB962C8B-B14F-4D97-AF65-F5344CB8AC3E}">
        <p14:creationId xmlns:p14="http://schemas.microsoft.com/office/powerpoint/2010/main" val="5338516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copyright? </a:t>
            </a:r>
            <a:endParaRPr lang="en-US" dirty="0"/>
          </a:p>
        </p:txBody>
      </p:sp>
      <p:sp>
        <p:nvSpPr>
          <p:cNvPr id="3" name="Content Placeholder 2"/>
          <p:cNvSpPr>
            <a:spLocks noGrp="1"/>
          </p:cNvSpPr>
          <p:nvPr>
            <p:ph idx="1"/>
          </p:nvPr>
        </p:nvSpPr>
        <p:spPr>
          <a:xfrm>
            <a:off x="657224" y="1902238"/>
            <a:ext cx="10753725" cy="4780950"/>
          </a:xfrm>
        </p:spPr>
        <p:txBody>
          <a:bodyPr>
            <a:noAutofit/>
          </a:bodyPr>
          <a:lstStyle/>
          <a:p>
            <a:r>
              <a:rPr lang="en-US" sz="4000" dirty="0" smtClean="0"/>
              <a:t>The exclusive rights of a work’s creator to:</a:t>
            </a:r>
          </a:p>
          <a:p>
            <a:pPr lvl="1"/>
            <a:r>
              <a:rPr lang="en-US" sz="3600" dirty="0" smtClean="0"/>
              <a:t>Reproduce the work</a:t>
            </a:r>
          </a:p>
          <a:p>
            <a:pPr lvl="1"/>
            <a:r>
              <a:rPr lang="en-US" sz="3600" dirty="0" smtClean="0"/>
              <a:t>Create derivative works</a:t>
            </a:r>
          </a:p>
          <a:p>
            <a:pPr lvl="1"/>
            <a:r>
              <a:rPr lang="en-US" sz="3600" dirty="0" smtClean="0"/>
              <a:t>Distribute copies of the work</a:t>
            </a:r>
          </a:p>
          <a:p>
            <a:pPr lvl="1"/>
            <a:r>
              <a:rPr lang="en-US" sz="3600" dirty="0" smtClean="0"/>
              <a:t>Perform the work in public</a:t>
            </a:r>
          </a:p>
          <a:p>
            <a:pPr lvl="1"/>
            <a:r>
              <a:rPr lang="en-US" sz="3600" dirty="0" smtClean="0"/>
              <a:t>Display the work in public physically or otherwise (television, radio, internet)</a:t>
            </a:r>
          </a:p>
          <a:p>
            <a:pPr marL="4572" lvl="1" indent="0">
              <a:buNone/>
            </a:pPr>
            <a:r>
              <a:rPr lang="en-US" sz="3600" dirty="0" smtClean="0"/>
              <a:t>These works need to be in a “tangible” format, which could be physical or digital. </a:t>
            </a:r>
          </a:p>
        </p:txBody>
      </p:sp>
    </p:spTree>
    <p:extLst>
      <p:ext uri="{BB962C8B-B14F-4D97-AF65-F5344CB8AC3E}">
        <p14:creationId xmlns:p14="http://schemas.microsoft.com/office/powerpoint/2010/main" val="3373257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copyright always the creator’s right? </a:t>
            </a:r>
            <a:endParaRPr lang="en-US" dirty="0"/>
          </a:p>
        </p:txBody>
      </p:sp>
      <p:sp>
        <p:nvSpPr>
          <p:cNvPr id="3" name="Content Placeholder 2"/>
          <p:cNvSpPr>
            <a:spLocks noGrp="1"/>
          </p:cNvSpPr>
          <p:nvPr>
            <p:ph idx="1"/>
          </p:nvPr>
        </p:nvSpPr>
        <p:spPr>
          <a:xfrm>
            <a:off x="657224" y="2157731"/>
            <a:ext cx="10753725" cy="3766185"/>
          </a:xfrm>
        </p:spPr>
        <p:txBody>
          <a:bodyPr>
            <a:normAutofit/>
          </a:bodyPr>
          <a:lstStyle/>
          <a:p>
            <a:r>
              <a:rPr lang="en-US" sz="3600" dirty="0" smtClean="0"/>
              <a:t>Not if they give it away in a contract.</a:t>
            </a:r>
          </a:p>
          <a:p>
            <a:r>
              <a:rPr lang="en-US" sz="3600" dirty="0" smtClean="0"/>
              <a:t>This often happens through publishing contracts, including author agreements when researchers submit a peer-reviewed article in a non-open journal, or when professors co-write a commercial textbook. </a:t>
            </a:r>
          </a:p>
          <a:p>
            <a:r>
              <a:rPr lang="en-US" sz="3600" dirty="0" smtClean="0"/>
              <a:t>It is the creator’s right to give permissions for others to use their works.</a:t>
            </a:r>
            <a:endParaRPr lang="en-US" sz="4000" dirty="0"/>
          </a:p>
        </p:txBody>
      </p:sp>
    </p:spTree>
    <p:extLst>
      <p:ext uri="{BB962C8B-B14F-4D97-AF65-F5344CB8AC3E}">
        <p14:creationId xmlns:p14="http://schemas.microsoft.com/office/powerpoint/2010/main" val="7268336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every type of work protected?</a:t>
            </a:r>
            <a:endParaRPr lang="en-US" dirty="0"/>
          </a:p>
        </p:txBody>
      </p:sp>
      <p:sp>
        <p:nvSpPr>
          <p:cNvPr id="3" name="Content Placeholder 2"/>
          <p:cNvSpPr>
            <a:spLocks noGrp="1"/>
          </p:cNvSpPr>
          <p:nvPr>
            <p:ph idx="1"/>
          </p:nvPr>
        </p:nvSpPr>
        <p:spPr>
          <a:xfrm>
            <a:off x="657224" y="2157731"/>
            <a:ext cx="10753725" cy="4512010"/>
          </a:xfrm>
        </p:spPr>
        <p:txBody>
          <a:bodyPr>
            <a:noAutofit/>
          </a:bodyPr>
          <a:lstStyle/>
          <a:p>
            <a:pPr marL="0" indent="0">
              <a:buNone/>
            </a:pPr>
            <a:r>
              <a:rPr lang="en-US" sz="4000" dirty="0" smtClean="0">
                <a:cs typeface="Arial" charset="0"/>
              </a:rPr>
              <a:t>No. Works </a:t>
            </a:r>
            <a:r>
              <a:rPr lang="en-US" sz="4000" dirty="0">
                <a:cs typeface="Arial" charset="0"/>
              </a:rPr>
              <a:t>not protected by copyright include:</a:t>
            </a:r>
          </a:p>
          <a:p>
            <a:pPr lvl="1"/>
            <a:r>
              <a:rPr lang="en-US" sz="3600" dirty="0">
                <a:cs typeface="Arial" charset="0"/>
              </a:rPr>
              <a:t>Titles, names, short phrases, slogans</a:t>
            </a:r>
          </a:p>
          <a:p>
            <a:pPr lvl="1"/>
            <a:r>
              <a:rPr lang="en-US" sz="3600" dirty="0">
                <a:cs typeface="Arial" charset="0"/>
              </a:rPr>
              <a:t>Facts, </a:t>
            </a:r>
            <a:r>
              <a:rPr lang="en-US" sz="3600" dirty="0" smtClean="0">
                <a:cs typeface="Arial" charset="0"/>
              </a:rPr>
              <a:t>news, </a:t>
            </a:r>
            <a:r>
              <a:rPr lang="en-US" sz="3600" dirty="0">
                <a:cs typeface="Arial" charset="0"/>
              </a:rPr>
              <a:t>and discoveries</a:t>
            </a:r>
          </a:p>
          <a:p>
            <a:pPr lvl="1"/>
            <a:r>
              <a:rPr lang="en-US" sz="3600" dirty="0">
                <a:cs typeface="Arial" charset="0"/>
              </a:rPr>
              <a:t>Works created by the U.S. government</a:t>
            </a:r>
          </a:p>
          <a:p>
            <a:pPr lvl="1"/>
            <a:r>
              <a:rPr lang="en-US" sz="3600" dirty="0">
                <a:cs typeface="Arial" charset="0"/>
              </a:rPr>
              <a:t>Ideas, procedures, methods, systems, processes (but these may be patentable)</a:t>
            </a:r>
          </a:p>
          <a:p>
            <a:pPr lvl="1"/>
            <a:r>
              <a:rPr lang="en-US" sz="3600" dirty="0">
                <a:cs typeface="Arial" charset="0"/>
              </a:rPr>
              <a:t>Works lacking a modicum of originality (e.g. a phone book in alphabetical order)</a:t>
            </a:r>
          </a:p>
        </p:txBody>
      </p:sp>
    </p:spTree>
    <p:extLst>
      <p:ext uri="{BB962C8B-B14F-4D97-AF65-F5344CB8AC3E}">
        <p14:creationId xmlns:p14="http://schemas.microsoft.com/office/powerpoint/2010/main" val="37187839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there’s no copyright indication?</a:t>
            </a:r>
            <a:endParaRPr lang="en-US" dirty="0"/>
          </a:p>
        </p:txBody>
      </p:sp>
      <p:sp>
        <p:nvSpPr>
          <p:cNvPr id="3" name="Content Placeholder 2"/>
          <p:cNvSpPr>
            <a:spLocks noGrp="1"/>
          </p:cNvSpPr>
          <p:nvPr>
            <p:ph idx="1"/>
          </p:nvPr>
        </p:nvSpPr>
        <p:spPr>
          <a:xfrm>
            <a:off x="657224" y="2157731"/>
            <a:ext cx="10753725" cy="3766185"/>
          </a:xfrm>
        </p:spPr>
        <p:txBody>
          <a:bodyPr>
            <a:normAutofit/>
          </a:bodyPr>
          <a:lstStyle/>
          <a:p>
            <a:r>
              <a:rPr lang="en-US" sz="3600" dirty="0" smtClean="0"/>
              <a:t>Copyright is now automatic when a work is created, no indications are necessary. If there is no indication of copyright and the work was created after 1923, you must assume it is “all rights reserved.” This is a very common issue on websites.</a:t>
            </a:r>
          </a:p>
        </p:txBody>
      </p:sp>
    </p:spTree>
    <p:extLst>
      <p:ext uri="{BB962C8B-B14F-4D97-AF65-F5344CB8AC3E}">
        <p14:creationId xmlns:p14="http://schemas.microsoft.com/office/powerpoint/2010/main" val="42586553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was that about 1923? </a:t>
            </a:r>
            <a:endParaRPr lang="en-US" dirty="0"/>
          </a:p>
        </p:txBody>
      </p:sp>
      <p:sp>
        <p:nvSpPr>
          <p:cNvPr id="3" name="Content Placeholder 2"/>
          <p:cNvSpPr>
            <a:spLocks noGrp="1"/>
          </p:cNvSpPr>
          <p:nvPr>
            <p:ph idx="1"/>
          </p:nvPr>
        </p:nvSpPr>
        <p:spPr>
          <a:xfrm>
            <a:off x="657224" y="2157731"/>
            <a:ext cx="10753725" cy="3766185"/>
          </a:xfrm>
        </p:spPr>
        <p:txBody>
          <a:bodyPr>
            <a:normAutofit/>
          </a:bodyPr>
          <a:lstStyle/>
          <a:p>
            <a:r>
              <a:rPr lang="en-US" sz="3600" dirty="0" smtClean="0"/>
              <a:t>If a work was created before 1923, it is in the </a:t>
            </a:r>
            <a:r>
              <a:rPr lang="en-US" sz="3600" b="1" dirty="0" smtClean="0"/>
              <a:t>public domain</a:t>
            </a:r>
            <a:r>
              <a:rPr lang="en-US" sz="3600" dirty="0" smtClean="0"/>
              <a:t>. This takes the work from “all rights reserved” to “no rights reserved.” Attribution isn’t even necessary, although it’s informative. </a:t>
            </a:r>
          </a:p>
          <a:p>
            <a:r>
              <a:rPr lang="en-US" sz="3600" dirty="0" smtClean="0"/>
              <a:t>There are a few other ways a work can be in the public domain, but those are more complicated. Check: </a:t>
            </a:r>
          </a:p>
          <a:p>
            <a:r>
              <a:rPr lang="en-US" sz="3200" dirty="0">
                <a:hlinkClick r:id="rId3"/>
              </a:rPr>
              <a:t>http://fairuse.stanford.edu/overview/public-domain/welcome</a:t>
            </a:r>
            <a:r>
              <a:rPr lang="en-US" sz="3200" dirty="0" smtClean="0">
                <a:hlinkClick r:id="rId3"/>
              </a:rPr>
              <a:t>/</a:t>
            </a:r>
            <a:r>
              <a:rPr lang="en-US" sz="3200" dirty="0" smtClean="0"/>
              <a:t> </a:t>
            </a:r>
          </a:p>
        </p:txBody>
      </p:sp>
    </p:spTree>
    <p:extLst>
      <p:ext uri="{BB962C8B-B14F-4D97-AF65-F5344CB8AC3E}">
        <p14:creationId xmlns:p14="http://schemas.microsoft.com/office/powerpoint/2010/main" val="28909670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Everything before 1923 is free, then? </a:t>
            </a:r>
            <a:endParaRPr lang="en-US" dirty="0"/>
          </a:p>
        </p:txBody>
      </p:sp>
      <p:sp>
        <p:nvSpPr>
          <p:cNvPr id="3" name="Content Placeholder 2"/>
          <p:cNvSpPr>
            <a:spLocks noGrp="1"/>
          </p:cNvSpPr>
          <p:nvPr>
            <p:ph idx="1"/>
          </p:nvPr>
        </p:nvSpPr>
        <p:spPr/>
        <p:txBody>
          <a:bodyPr>
            <a:noAutofit/>
          </a:bodyPr>
          <a:lstStyle/>
          <a:p>
            <a:r>
              <a:rPr lang="en-US" sz="3600" dirty="0" smtClean="0"/>
              <a:t>Not exactly. If a new edition or derivative work is made of a Public Domain work, the original work is still free to use with no rights reserved, but the new edition has its own copyright. </a:t>
            </a:r>
          </a:p>
          <a:p>
            <a:r>
              <a:rPr lang="en-US" sz="3600" dirty="0" smtClean="0"/>
              <a:t>For example, Plato’s </a:t>
            </a:r>
            <a:r>
              <a:rPr lang="en-US" sz="3600" i="1" dirty="0" smtClean="0"/>
              <a:t>Republic</a:t>
            </a:r>
            <a:r>
              <a:rPr lang="en-US" sz="3600" dirty="0" smtClean="0"/>
              <a:t> is Public Domain. A new 2010 translation and critical edition of the text has its own copyright, so while you could copy </a:t>
            </a:r>
            <a:r>
              <a:rPr lang="en-US" sz="3600" i="1" dirty="0" smtClean="0"/>
              <a:t>Republic</a:t>
            </a:r>
            <a:r>
              <a:rPr lang="en-US" sz="3600" dirty="0" smtClean="0"/>
              <a:t>, you couldn’t copy that edition unless the author/publisher released it into the Public Domain. </a:t>
            </a:r>
          </a:p>
        </p:txBody>
      </p:sp>
    </p:spTree>
    <p:extLst>
      <p:ext uri="{BB962C8B-B14F-4D97-AF65-F5344CB8AC3E}">
        <p14:creationId xmlns:p14="http://schemas.microsoft.com/office/powerpoint/2010/main" val="1820043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it either “all rights reserved” or none?</a:t>
            </a:r>
            <a:endParaRPr lang="en-US" dirty="0"/>
          </a:p>
        </p:txBody>
      </p:sp>
      <p:sp>
        <p:nvSpPr>
          <p:cNvPr id="3" name="Content Placeholder 2"/>
          <p:cNvSpPr>
            <a:spLocks noGrp="1"/>
          </p:cNvSpPr>
          <p:nvPr>
            <p:ph idx="1"/>
          </p:nvPr>
        </p:nvSpPr>
        <p:spPr>
          <a:xfrm>
            <a:off x="657224" y="2157731"/>
            <a:ext cx="10753725" cy="3766185"/>
          </a:xfrm>
        </p:spPr>
        <p:txBody>
          <a:bodyPr>
            <a:normAutofit/>
          </a:bodyPr>
          <a:lstStyle/>
          <a:p>
            <a:pPr algn="ctr"/>
            <a:r>
              <a:rPr lang="en-US" sz="4400" dirty="0" smtClean="0"/>
              <a:t>Not anymore, thanks to Open Licensing!</a:t>
            </a:r>
          </a:p>
        </p:txBody>
      </p:sp>
    </p:spTree>
    <p:extLst>
      <p:ext uri="{BB962C8B-B14F-4D97-AF65-F5344CB8AC3E}">
        <p14:creationId xmlns:p14="http://schemas.microsoft.com/office/powerpoint/2010/main" val="118035311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Metropolitan">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Metropolitan</Template>
  <TotalTime>151</TotalTime>
  <Words>1097</Words>
  <Application>Microsoft Office PowerPoint</Application>
  <PresentationFormat>Widescreen</PresentationFormat>
  <Paragraphs>105</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Metropolitan</vt:lpstr>
      <vt:lpstr>Copyright and  Open Licensing</vt:lpstr>
      <vt:lpstr>Copyright information adapted from Lisa Macklin’s ALG presentation:   http://affordablelearninggeorgia.org/documents/Copyright_Macklin_Slides.pdf </vt:lpstr>
      <vt:lpstr>What is copyright? </vt:lpstr>
      <vt:lpstr>Is copyright always the creator’s right? </vt:lpstr>
      <vt:lpstr>Is every type of work protected?</vt:lpstr>
      <vt:lpstr>What if there’s no copyright indication?</vt:lpstr>
      <vt:lpstr>What was that about 1923? </vt:lpstr>
      <vt:lpstr>Everything before 1923 is free, then? </vt:lpstr>
      <vt:lpstr>Is it either “all rights reserved” or none?</vt:lpstr>
      <vt:lpstr>What is an Open License?</vt:lpstr>
      <vt:lpstr>More on the 5 R’s: </vt:lpstr>
      <vt:lpstr>Equation for an Open Resource:</vt:lpstr>
      <vt:lpstr>Is this just an experimental movement that no one would recognize? </vt:lpstr>
      <vt:lpstr>What open license should I use? </vt:lpstr>
      <vt:lpstr>Why would I avoid “No Derivatives?”</vt:lpstr>
      <vt:lpstr>What if someone makes a bad or inaccurate version of my material?</vt:lpstr>
      <vt:lpstr>What if someone just copies my material and claims it as their own?</vt:lpstr>
      <vt:lpstr>Can I remove the license from my work? </vt:lpstr>
      <vt:lpstr>This website is free, but not open.  Can I link to it in D2L? </vt:lpstr>
      <vt:lpstr>How do I provide library materials to my class without infringement?</vt:lpstr>
      <vt:lpstr>What if I still have questions about this after today? </vt:lpstr>
      <vt:lpstr>Enough hypothetical questions!  What are your questions? </vt:lpstr>
    </vt:vector>
  </TitlesOfParts>
  <Company>Valdosta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and  Open Licensing</dc:title>
  <dc:creator>Jeff Gallant</dc:creator>
  <cp:lastModifiedBy>Jeff Gallant</cp:lastModifiedBy>
  <cp:revision>12</cp:revision>
  <dcterms:created xsi:type="dcterms:W3CDTF">2016-02-01T19:20:15Z</dcterms:created>
  <dcterms:modified xsi:type="dcterms:W3CDTF">2016-10-10T12:37:16Z</dcterms:modified>
</cp:coreProperties>
</file>