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 id="2147483667" r:id="rId2"/>
    <p:sldMasterId id="2147483685" r:id="rId3"/>
  </p:sldMasterIdLst>
  <p:notesMasterIdLst>
    <p:notesMasterId r:id="rId37"/>
  </p:notesMasterIdLst>
  <p:sldIdLst>
    <p:sldId id="256" r:id="rId4"/>
    <p:sldId id="257" r:id="rId5"/>
    <p:sldId id="388" r:id="rId6"/>
    <p:sldId id="392" r:id="rId7"/>
    <p:sldId id="400" r:id="rId8"/>
    <p:sldId id="389" r:id="rId9"/>
    <p:sldId id="262" r:id="rId10"/>
    <p:sldId id="399" r:id="rId11"/>
    <p:sldId id="391" r:id="rId12"/>
    <p:sldId id="393" r:id="rId13"/>
    <p:sldId id="337" r:id="rId14"/>
    <p:sldId id="275" r:id="rId15"/>
    <p:sldId id="370" r:id="rId16"/>
    <p:sldId id="398" r:id="rId17"/>
    <p:sldId id="396" r:id="rId18"/>
    <p:sldId id="373" r:id="rId19"/>
    <p:sldId id="394" r:id="rId20"/>
    <p:sldId id="390" r:id="rId21"/>
    <p:sldId id="401" r:id="rId22"/>
    <p:sldId id="379" r:id="rId23"/>
    <p:sldId id="361" r:id="rId24"/>
    <p:sldId id="334" r:id="rId25"/>
    <p:sldId id="403" r:id="rId26"/>
    <p:sldId id="404" r:id="rId27"/>
    <p:sldId id="335" r:id="rId28"/>
    <p:sldId id="367" r:id="rId29"/>
    <p:sldId id="344" r:id="rId30"/>
    <p:sldId id="355" r:id="rId31"/>
    <p:sldId id="362" r:id="rId32"/>
    <p:sldId id="273" r:id="rId33"/>
    <p:sldId id="274" r:id="rId34"/>
    <p:sldId id="291" r:id="rId35"/>
    <p:sldId id="328"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3" userDrawn="1">
          <p15:clr>
            <a:srgbClr val="A4A3A4"/>
          </p15:clr>
        </p15:guide>
        <p15:guide id="2" pos="2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B211"/>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137" autoAdjust="0"/>
    <p:restoredTop sz="94280" autoAdjust="0"/>
  </p:normalViewPr>
  <p:slideViewPr>
    <p:cSldViewPr snapToGrid="0" snapToObjects="1">
      <p:cViewPr varScale="1">
        <p:scale>
          <a:sx n="65" d="100"/>
          <a:sy n="65" d="100"/>
        </p:scale>
        <p:origin x="66" y="768"/>
      </p:cViewPr>
      <p:guideLst>
        <p:guide orient="horz" pos="773"/>
        <p:guide pos="244"/>
      </p:guideLst>
    </p:cSldViewPr>
  </p:slideViewPr>
  <p:outlineViewPr>
    <p:cViewPr>
      <p:scale>
        <a:sx n="33" d="100"/>
        <a:sy n="33" d="100"/>
      </p:scale>
      <p:origin x="0" y="-13938"/>
    </p:cViewPr>
  </p:outlineViewPr>
  <p:notesTextViewPr>
    <p:cViewPr>
      <p:scale>
        <a:sx n="100" d="100"/>
        <a:sy n="100" d="100"/>
      </p:scale>
      <p:origin x="0" y="0"/>
    </p:cViewPr>
  </p:notesTextViewPr>
  <p:sorterViewPr>
    <p:cViewPr varScale="1">
      <p:scale>
        <a:sx n="1" d="1"/>
        <a:sy n="1" d="1"/>
      </p:scale>
      <p:origin x="0" y="-138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customXml" Target="../customXml/item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ustomXml" Target="../customXml/item3.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customXml" Target="../customXml/item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FB7B66-29B2-4D2B-9B20-ED152D228595}" type="datetimeFigureOut">
              <a:rPr lang="en-US" smtClean="0"/>
              <a:t>6/1/2020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A42B52-A3A0-4D44-9D2E-689E44D01CD9}" type="slidenum">
              <a:rPr lang="en-US" smtClean="0"/>
              <a:t>‹#›</a:t>
            </a:fld>
            <a:endParaRPr lang="en-US"/>
          </a:p>
        </p:txBody>
      </p:sp>
    </p:spTree>
    <p:extLst>
      <p:ext uri="{BB962C8B-B14F-4D97-AF65-F5344CB8AC3E}">
        <p14:creationId xmlns:p14="http://schemas.microsoft.com/office/powerpoint/2010/main" val="1041035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IiRCFxjB3Y"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Harley’s Story: Using Assistive Technology in the Classroom: </a:t>
            </a:r>
            <a:r>
              <a:rPr lang="en-US" dirty="0">
                <a:hlinkClick r:id="rId3"/>
              </a:rPr>
              <a:t>https://www.youtube.com/watch?v=-IiRCFxjB3Y</a:t>
            </a:r>
            <a:endParaRPr lang="en-US" dirty="0"/>
          </a:p>
          <a:p>
            <a:endParaRPr lang="en-US" dirty="0"/>
          </a:p>
        </p:txBody>
      </p:sp>
      <p:sp>
        <p:nvSpPr>
          <p:cNvPr id="4" name="Slide Number Placeholder 3"/>
          <p:cNvSpPr>
            <a:spLocks noGrp="1"/>
          </p:cNvSpPr>
          <p:nvPr>
            <p:ph type="sldNum" sz="quarter" idx="5"/>
          </p:nvPr>
        </p:nvSpPr>
        <p:spPr/>
        <p:txBody>
          <a:bodyPr/>
          <a:lstStyle/>
          <a:p>
            <a:fld id="{BFA42B52-A3A0-4D44-9D2E-689E44D01CD9}" type="slidenum">
              <a:rPr lang="en-US" smtClean="0"/>
              <a:t>9</a:t>
            </a:fld>
            <a:endParaRPr lang="en-US"/>
          </a:p>
        </p:txBody>
      </p:sp>
    </p:spTree>
    <p:extLst>
      <p:ext uri="{BB962C8B-B14F-4D97-AF65-F5344CB8AC3E}">
        <p14:creationId xmlns:p14="http://schemas.microsoft.com/office/powerpoint/2010/main" val="3674710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A42B52-A3A0-4D44-9D2E-689E44D01CD9}" type="slidenum">
              <a:rPr lang="en-US" smtClean="0"/>
              <a:t>25</a:t>
            </a:fld>
            <a:endParaRPr lang="en-US"/>
          </a:p>
        </p:txBody>
      </p:sp>
    </p:spTree>
    <p:extLst>
      <p:ext uri="{BB962C8B-B14F-4D97-AF65-F5344CB8AC3E}">
        <p14:creationId xmlns:p14="http://schemas.microsoft.com/office/powerpoint/2010/main" val="499827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meaning not appearance.</a:t>
            </a:r>
          </a:p>
        </p:txBody>
      </p:sp>
      <p:sp>
        <p:nvSpPr>
          <p:cNvPr id="4" name="Slide Number Placeholder 3"/>
          <p:cNvSpPr>
            <a:spLocks noGrp="1"/>
          </p:cNvSpPr>
          <p:nvPr>
            <p:ph type="sldNum" sz="quarter" idx="10"/>
          </p:nvPr>
        </p:nvSpPr>
        <p:spPr/>
        <p:txBody>
          <a:bodyPr/>
          <a:lstStyle/>
          <a:p>
            <a:fld id="{EC04349B-8EFF-4436-AB38-A2E8FA1153F7}" type="slidenum">
              <a:rPr lang="en-US" smtClean="0"/>
              <a:t>27</a:t>
            </a:fld>
            <a:endParaRPr lang="en-US"/>
          </a:p>
        </p:txBody>
      </p:sp>
    </p:spTree>
    <p:extLst>
      <p:ext uri="{BB962C8B-B14F-4D97-AF65-F5344CB8AC3E}">
        <p14:creationId xmlns:p14="http://schemas.microsoft.com/office/powerpoint/2010/main" val="1572808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Cognitive</a:t>
            </a:r>
            <a:r>
              <a:rPr lang="en-US" baseline="0" dirty="0"/>
              <a:t> Load: The amount of mental effort required to do an activity.</a:t>
            </a:r>
          </a:p>
          <a:p>
            <a:endParaRPr lang="en-US" baseline="0" dirty="0"/>
          </a:p>
          <a:p>
            <a:r>
              <a:rPr lang="en-US" baseline="0" dirty="0"/>
              <a:t>Imagine it as the number and weight of things you carry. If someone hands you a piece of information, and then another, and then another, eventually you can’t hold any more in your arms. </a:t>
            </a:r>
          </a:p>
          <a:p>
            <a:endParaRPr lang="en-US" baseline="0" dirty="0"/>
          </a:p>
          <a:p>
            <a:r>
              <a:rPr lang="en-US" baseline="0" dirty="0"/>
              <a:t>Reducing complexity allows someone to move something from working memory to long term memory.</a:t>
            </a:r>
            <a:endParaRPr lang="en-US" dirty="0"/>
          </a:p>
        </p:txBody>
      </p:sp>
      <p:sp>
        <p:nvSpPr>
          <p:cNvPr id="4" name="Slide Number Placeholder 3"/>
          <p:cNvSpPr>
            <a:spLocks noGrp="1"/>
          </p:cNvSpPr>
          <p:nvPr>
            <p:ph type="sldNum" sz="quarter" idx="10"/>
          </p:nvPr>
        </p:nvSpPr>
        <p:spPr/>
        <p:txBody>
          <a:bodyPr/>
          <a:lstStyle/>
          <a:p>
            <a:fld id="{EC04349B-8EFF-4436-AB38-A2E8FA1153F7}" type="slidenum">
              <a:rPr lang="en-US" smtClean="0"/>
              <a:t>29</a:t>
            </a:fld>
            <a:endParaRPr lang="en-US"/>
          </a:p>
        </p:txBody>
      </p:sp>
    </p:spTree>
    <p:extLst>
      <p:ext uri="{BB962C8B-B14F-4D97-AF65-F5344CB8AC3E}">
        <p14:creationId xmlns:p14="http://schemas.microsoft.com/office/powerpoint/2010/main" val="2316223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67110" y="1557867"/>
            <a:ext cx="6795913" cy="2235200"/>
          </a:xfrm>
        </p:spPr>
        <p:txBody>
          <a:bodyPr anchor="b" anchorCtr="0">
            <a:noAutofit/>
          </a:bodyPr>
          <a:lstStyle>
            <a:lvl1pPr algn="l">
              <a:lnSpc>
                <a:spcPts val="4800"/>
              </a:lnSpc>
              <a:defRPr b="1" cap="none" spc="200">
                <a:solidFill>
                  <a:schemeClr val="tx1">
                    <a:lumMod val="75000"/>
                    <a:lumOff val="25000"/>
                  </a:schemeClr>
                </a:solidFill>
              </a:defRPr>
            </a:lvl1pPr>
          </a:lstStyle>
          <a:p>
            <a:r>
              <a:rPr lang="en-US" dirty="0"/>
              <a:t>Click To Edit Master Title Style</a:t>
            </a:r>
          </a:p>
        </p:txBody>
      </p:sp>
      <p:sp>
        <p:nvSpPr>
          <p:cNvPr id="3" name="Subtitle 2"/>
          <p:cNvSpPr>
            <a:spLocks noGrp="1"/>
          </p:cNvSpPr>
          <p:nvPr>
            <p:ph type="subTitle" idx="1" hasCustomPrompt="1"/>
          </p:nvPr>
        </p:nvSpPr>
        <p:spPr>
          <a:xfrm>
            <a:off x="4967109" y="4275667"/>
            <a:ext cx="6795913" cy="1202267"/>
          </a:xfrm>
        </p:spPr>
        <p:txBody>
          <a:bodyPr>
            <a:noAutofit/>
          </a:bodyPr>
          <a:lstStyle>
            <a:lvl1pPr marL="0" indent="0" algn="l">
              <a:lnSpc>
                <a:spcPts val="2800"/>
              </a:lnSpc>
              <a:buNone/>
              <a:defRPr sz="2400" b="1" cap="none" spc="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027251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67110" y="1557867"/>
            <a:ext cx="6795913" cy="2235200"/>
          </a:xfrm>
        </p:spPr>
        <p:txBody>
          <a:bodyPr anchor="b" anchorCtr="0">
            <a:noAutofit/>
          </a:bodyPr>
          <a:lstStyle>
            <a:lvl1pPr algn="l">
              <a:lnSpc>
                <a:spcPts val="4800"/>
              </a:lnSpc>
              <a:defRPr b="1" cap="none" spc="200">
                <a:solidFill>
                  <a:schemeClr val="bg1"/>
                </a:solidFill>
              </a:defRPr>
            </a:lvl1pPr>
          </a:lstStyle>
          <a:p>
            <a:r>
              <a:rPr lang="en-US" dirty="0"/>
              <a:t>Click To Edit Master Title SLIDE</a:t>
            </a:r>
          </a:p>
        </p:txBody>
      </p:sp>
      <p:sp>
        <p:nvSpPr>
          <p:cNvPr id="3" name="Subtitle 2"/>
          <p:cNvSpPr>
            <a:spLocks noGrp="1"/>
          </p:cNvSpPr>
          <p:nvPr>
            <p:ph type="subTitle" idx="1" hasCustomPrompt="1"/>
          </p:nvPr>
        </p:nvSpPr>
        <p:spPr>
          <a:xfrm>
            <a:off x="4967109" y="4275667"/>
            <a:ext cx="6795913" cy="1202267"/>
          </a:xfrm>
        </p:spPr>
        <p:txBody>
          <a:bodyPr>
            <a:noAutofit/>
          </a:bodyPr>
          <a:lstStyle>
            <a:lvl1pPr marL="0" indent="0" algn="l">
              <a:lnSpc>
                <a:spcPts val="2800"/>
              </a:lnSpc>
              <a:buNone/>
              <a:defRPr sz="2400" b="1" cap="none" spc="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910489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Slant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marL="990575" indent="-380990">
              <a:buFont typeface="Arial"/>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23245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1" y="1413933"/>
            <a:ext cx="11830756" cy="4749800"/>
          </a:xfrm>
        </p:spPr>
        <p:txBody>
          <a:bodyPr>
            <a:noAutofit/>
          </a:bodyPr>
          <a:lstStyle>
            <a:lvl1pPr marL="0" indent="0">
              <a:spcAft>
                <a:spcPts val="600"/>
              </a:spcAft>
              <a:buFontTx/>
              <a:buNone/>
              <a:defRPr sz="2400"/>
            </a:lvl1pPr>
            <a:lvl2pPr marL="466344" indent="-285750">
              <a:spcAft>
                <a:spcPts val="600"/>
              </a:spcAft>
              <a:buFont typeface="Lucida Grande"/>
              <a:buChar char="•"/>
              <a:defRPr sz="2100"/>
            </a:lvl2pPr>
            <a:lvl3pPr>
              <a:spcAft>
                <a:spcPts val="600"/>
              </a:spcAft>
              <a:defRPr sz="21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28188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304801" y="1600200"/>
            <a:ext cx="5588000" cy="4621678"/>
          </a:xfrm>
        </p:spPr>
        <p:txBody>
          <a:bodyPr lIns="274320" rIns="274320"/>
          <a:lstStyle>
            <a:lvl1pPr>
              <a:spcAft>
                <a:spcPts val="600"/>
              </a:spcAft>
              <a:defRPr sz="2400">
                <a:solidFill>
                  <a:schemeClr val="tx1"/>
                </a:solidFill>
              </a:defRPr>
            </a:lvl1pPr>
            <a:lvl2pPr>
              <a:spcAft>
                <a:spcPts val="600"/>
              </a:spcAft>
              <a:defRPr sz="1800">
                <a:solidFill>
                  <a:schemeClr val="tx1"/>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6084714" y="1600200"/>
            <a:ext cx="5802487" cy="4621678"/>
          </a:xfrm>
        </p:spPr>
        <p:txBody>
          <a:bodyPr lIns="274320" rIns="274320"/>
          <a:lstStyle>
            <a:lvl1pPr>
              <a:spcAft>
                <a:spcPts val="600"/>
              </a:spcAft>
              <a:defRPr sz="2400">
                <a:solidFill>
                  <a:schemeClr val="tx1"/>
                </a:solidFill>
              </a:defRPr>
            </a:lvl1pPr>
            <a:lvl2pPr>
              <a:spcAft>
                <a:spcPts val="600"/>
              </a:spcAft>
              <a:defRPr sz="1800">
                <a:solidFill>
                  <a:schemeClr val="tx1"/>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304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pictur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Picture Placeholder 3"/>
          <p:cNvSpPr>
            <a:spLocks noGrp="1"/>
          </p:cNvSpPr>
          <p:nvPr>
            <p:ph type="pic" sz="quarter" idx="10"/>
          </p:nvPr>
        </p:nvSpPr>
        <p:spPr>
          <a:xfrm>
            <a:off x="338666" y="1371600"/>
            <a:ext cx="5621868" cy="2253044"/>
          </a:xfrm>
        </p:spPr>
        <p:txBody>
          <a:bodyPr/>
          <a:lstStyle/>
          <a:p>
            <a:endParaRPr lang="en-US" dirty="0"/>
          </a:p>
        </p:txBody>
      </p:sp>
      <p:sp>
        <p:nvSpPr>
          <p:cNvPr id="4" name="Picture Placeholder 3"/>
          <p:cNvSpPr>
            <a:spLocks noGrp="1"/>
          </p:cNvSpPr>
          <p:nvPr>
            <p:ph type="pic" sz="quarter" idx="11"/>
          </p:nvPr>
        </p:nvSpPr>
        <p:spPr>
          <a:xfrm>
            <a:off x="6208889" y="1371600"/>
            <a:ext cx="5610579" cy="2253044"/>
          </a:xfrm>
        </p:spPr>
        <p:txBody>
          <a:bodyPr/>
          <a:lstStyle/>
          <a:p>
            <a:endParaRPr lang="en-US"/>
          </a:p>
        </p:txBody>
      </p:sp>
      <p:sp>
        <p:nvSpPr>
          <p:cNvPr id="5" name="Picture Placeholder 3"/>
          <p:cNvSpPr>
            <a:spLocks noGrp="1"/>
          </p:cNvSpPr>
          <p:nvPr>
            <p:ph type="pic" sz="quarter" idx="12"/>
          </p:nvPr>
        </p:nvSpPr>
        <p:spPr>
          <a:xfrm>
            <a:off x="338666" y="3784601"/>
            <a:ext cx="5621868" cy="2459799"/>
          </a:xfrm>
        </p:spPr>
        <p:txBody>
          <a:bodyPr/>
          <a:lstStyle/>
          <a:p>
            <a:endParaRPr lang="en-US"/>
          </a:p>
        </p:txBody>
      </p:sp>
      <p:sp>
        <p:nvSpPr>
          <p:cNvPr id="6" name="Picture Placeholder 3"/>
          <p:cNvSpPr>
            <a:spLocks noGrp="1"/>
          </p:cNvSpPr>
          <p:nvPr>
            <p:ph type="pic" sz="quarter" idx="13"/>
          </p:nvPr>
        </p:nvSpPr>
        <p:spPr>
          <a:xfrm>
            <a:off x="6208889" y="3784600"/>
            <a:ext cx="5610579" cy="2459800"/>
          </a:xfrm>
        </p:spPr>
        <p:txBody>
          <a:bodyPr/>
          <a:lstStyle/>
          <a:p>
            <a:endParaRPr lang="en-US"/>
          </a:p>
        </p:txBody>
      </p:sp>
    </p:spTree>
    <p:extLst>
      <p:ext uri="{BB962C8B-B14F-4D97-AF65-F5344CB8AC3E}">
        <p14:creationId xmlns:p14="http://schemas.microsoft.com/office/powerpoint/2010/main" val="356562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pictur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4" name="Picture Placeholder 3"/>
          <p:cNvSpPr>
            <a:spLocks noGrp="1"/>
          </p:cNvSpPr>
          <p:nvPr>
            <p:ph type="pic" sz="quarter" idx="10"/>
          </p:nvPr>
        </p:nvSpPr>
        <p:spPr>
          <a:xfrm>
            <a:off x="349956" y="1329267"/>
            <a:ext cx="3668888" cy="1400218"/>
          </a:xfrm>
        </p:spPr>
        <p:txBody>
          <a:bodyPr/>
          <a:lstStyle/>
          <a:p>
            <a:endParaRPr lang="en-US"/>
          </a:p>
        </p:txBody>
      </p:sp>
      <p:sp>
        <p:nvSpPr>
          <p:cNvPr id="6" name="Picture Placeholder 3"/>
          <p:cNvSpPr>
            <a:spLocks noGrp="1"/>
          </p:cNvSpPr>
          <p:nvPr>
            <p:ph type="pic" sz="quarter" idx="12"/>
          </p:nvPr>
        </p:nvSpPr>
        <p:spPr>
          <a:xfrm>
            <a:off x="8123701" y="1329267"/>
            <a:ext cx="3740924" cy="1400218"/>
          </a:xfrm>
        </p:spPr>
        <p:txBody>
          <a:bodyPr/>
          <a:lstStyle/>
          <a:p>
            <a:endParaRPr lang="en-US"/>
          </a:p>
        </p:txBody>
      </p:sp>
      <p:sp>
        <p:nvSpPr>
          <p:cNvPr id="7" name="Picture Placeholder 3"/>
          <p:cNvSpPr>
            <a:spLocks noGrp="1"/>
          </p:cNvSpPr>
          <p:nvPr>
            <p:ph type="pic" sz="quarter" idx="13"/>
          </p:nvPr>
        </p:nvSpPr>
        <p:spPr>
          <a:xfrm>
            <a:off x="4176890" y="1329267"/>
            <a:ext cx="3826933" cy="1400218"/>
          </a:xfrm>
        </p:spPr>
        <p:txBody>
          <a:bodyPr/>
          <a:lstStyle/>
          <a:p>
            <a:endParaRPr lang="en-US"/>
          </a:p>
        </p:txBody>
      </p:sp>
      <p:sp>
        <p:nvSpPr>
          <p:cNvPr id="8" name="Picture Placeholder 3"/>
          <p:cNvSpPr>
            <a:spLocks noGrp="1"/>
          </p:cNvSpPr>
          <p:nvPr>
            <p:ph type="pic" sz="quarter" idx="14"/>
          </p:nvPr>
        </p:nvSpPr>
        <p:spPr>
          <a:xfrm>
            <a:off x="349956" y="2946400"/>
            <a:ext cx="3668888" cy="1514524"/>
          </a:xfrm>
        </p:spPr>
        <p:txBody>
          <a:bodyPr/>
          <a:lstStyle/>
          <a:p>
            <a:endParaRPr lang="en-US"/>
          </a:p>
        </p:txBody>
      </p:sp>
      <p:sp>
        <p:nvSpPr>
          <p:cNvPr id="9" name="Picture Placeholder 3"/>
          <p:cNvSpPr>
            <a:spLocks noGrp="1"/>
          </p:cNvSpPr>
          <p:nvPr>
            <p:ph type="pic" sz="quarter" idx="15"/>
          </p:nvPr>
        </p:nvSpPr>
        <p:spPr>
          <a:xfrm>
            <a:off x="8123701" y="2946400"/>
            <a:ext cx="3740924" cy="1514524"/>
          </a:xfrm>
        </p:spPr>
        <p:txBody>
          <a:bodyPr/>
          <a:lstStyle/>
          <a:p>
            <a:endParaRPr lang="en-US"/>
          </a:p>
        </p:txBody>
      </p:sp>
      <p:sp>
        <p:nvSpPr>
          <p:cNvPr id="10" name="Picture Placeholder 3"/>
          <p:cNvSpPr>
            <a:spLocks noGrp="1"/>
          </p:cNvSpPr>
          <p:nvPr>
            <p:ph type="pic" sz="quarter" idx="16"/>
          </p:nvPr>
        </p:nvSpPr>
        <p:spPr>
          <a:xfrm>
            <a:off x="4176890" y="2946400"/>
            <a:ext cx="3826933" cy="1514524"/>
          </a:xfrm>
        </p:spPr>
        <p:txBody>
          <a:bodyPr/>
          <a:lstStyle/>
          <a:p>
            <a:endParaRPr lang="en-US"/>
          </a:p>
        </p:txBody>
      </p:sp>
      <p:sp>
        <p:nvSpPr>
          <p:cNvPr id="11" name="Picture Placeholder 3"/>
          <p:cNvSpPr>
            <a:spLocks noGrp="1"/>
          </p:cNvSpPr>
          <p:nvPr>
            <p:ph type="pic" sz="quarter" idx="17"/>
          </p:nvPr>
        </p:nvSpPr>
        <p:spPr>
          <a:xfrm>
            <a:off x="349956" y="4677839"/>
            <a:ext cx="3668888" cy="1507682"/>
          </a:xfrm>
        </p:spPr>
        <p:txBody>
          <a:bodyPr/>
          <a:lstStyle/>
          <a:p>
            <a:endParaRPr lang="en-US"/>
          </a:p>
        </p:txBody>
      </p:sp>
      <p:sp>
        <p:nvSpPr>
          <p:cNvPr id="12" name="Picture Placeholder 3"/>
          <p:cNvSpPr>
            <a:spLocks noGrp="1"/>
          </p:cNvSpPr>
          <p:nvPr>
            <p:ph type="pic" sz="quarter" idx="18"/>
          </p:nvPr>
        </p:nvSpPr>
        <p:spPr>
          <a:xfrm>
            <a:off x="8123701" y="4677839"/>
            <a:ext cx="3740923" cy="1507682"/>
          </a:xfrm>
        </p:spPr>
        <p:txBody>
          <a:bodyPr/>
          <a:lstStyle/>
          <a:p>
            <a:endParaRPr lang="en-US"/>
          </a:p>
        </p:txBody>
      </p:sp>
      <p:sp>
        <p:nvSpPr>
          <p:cNvPr id="13" name="Picture Placeholder 3"/>
          <p:cNvSpPr>
            <a:spLocks noGrp="1"/>
          </p:cNvSpPr>
          <p:nvPr>
            <p:ph type="pic" sz="quarter" idx="19"/>
          </p:nvPr>
        </p:nvSpPr>
        <p:spPr>
          <a:xfrm>
            <a:off x="4176890" y="4677839"/>
            <a:ext cx="3826933" cy="1507682"/>
          </a:xfrm>
        </p:spPr>
        <p:txBody>
          <a:bodyPr/>
          <a:lstStyle/>
          <a:p>
            <a:endParaRPr lang="en-US"/>
          </a:p>
        </p:txBody>
      </p:sp>
    </p:spTree>
    <p:extLst>
      <p:ext uri="{BB962C8B-B14F-4D97-AF65-F5344CB8AC3E}">
        <p14:creationId xmlns:p14="http://schemas.microsoft.com/office/powerpoint/2010/main" val="2143574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0607" y="4457822"/>
            <a:ext cx="8213313" cy="819573"/>
          </a:xfrm>
        </p:spPr>
        <p:txBody>
          <a:bodyPr anchor="b" anchorCtr="0">
            <a:noAutofit/>
          </a:bodyPr>
          <a:lstStyle>
            <a:lvl1pPr algn="l">
              <a:lnSpc>
                <a:spcPts val="4800"/>
              </a:lnSpc>
              <a:defRPr b="1" cap="none" spc="200">
                <a:solidFill>
                  <a:schemeClr val="tx1">
                    <a:lumMod val="75000"/>
                    <a:lumOff val="25000"/>
                  </a:schemeClr>
                </a:solidFill>
              </a:defRPr>
            </a:lvl1pPr>
          </a:lstStyle>
          <a:p>
            <a:r>
              <a:rPr lang="en-US" dirty="0"/>
              <a:t>Click To Edit Master Title Style</a:t>
            </a:r>
          </a:p>
        </p:txBody>
      </p:sp>
      <p:sp>
        <p:nvSpPr>
          <p:cNvPr id="3" name="Subtitle 2"/>
          <p:cNvSpPr>
            <a:spLocks noGrp="1"/>
          </p:cNvSpPr>
          <p:nvPr>
            <p:ph type="subTitle" idx="1" hasCustomPrompt="1"/>
          </p:nvPr>
        </p:nvSpPr>
        <p:spPr>
          <a:xfrm>
            <a:off x="290607" y="5712583"/>
            <a:ext cx="7390353" cy="675154"/>
          </a:xfrm>
        </p:spPr>
        <p:txBody>
          <a:bodyPr>
            <a:noAutofit/>
          </a:bodyPr>
          <a:lstStyle>
            <a:lvl1pPr marL="0" indent="0" algn="l">
              <a:lnSpc>
                <a:spcPts val="2800"/>
              </a:lnSpc>
              <a:buNone/>
              <a:defRPr sz="2400" b="1" cap="none" spc="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020921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67110" y="1557867"/>
            <a:ext cx="6795913" cy="2235200"/>
          </a:xfrm>
        </p:spPr>
        <p:txBody>
          <a:bodyPr anchor="b" anchorCtr="0">
            <a:noAutofit/>
          </a:bodyPr>
          <a:lstStyle>
            <a:lvl1pPr algn="l">
              <a:lnSpc>
                <a:spcPts val="4800"/>
              </a:lnSpc>
              <a:defRPr b="1" cap="none" spc="200">
                <a:solidFill>
                  <a:schemeClr val="bg1"/>
                </a:solidFill>
              </a:defRPr>
            </a:lvl1pPr>
          </a:lstStyle>
          <a:p>
            <a:r>
              <a:rPr lang="en-US" dirty="0"/>
              <a:t>Click To Edit Master Title SLIDE</a:t>
            </a:r>
          </a:p>
        </p:txBody>
      </p:sp>
      <p:sp>
        <p:nvSpPr>
          <p:cNvPr id="3" name="Subtitle 2"/>
          <p:cNvSpPr>
            <a:spLocks noGrp="1"/>
          </p:cNvSpPr>
          <p:nvPr>
            <p:ph type="subTitle" idx="1" hasCustomPrompt="1"/>
          </p:nvPr>
        </p:nvSpPr>
        <p:spPr>
          <a:xfrm>
            <a:off x="4967109" y="4275667"/>
            <a:ext cx="6795913" cy="1202267"/>
          </a:xfrm>
        </p:spPr>
        <p:txBody>
          <a:bodyPr>
            <a:noAutofit/>
          </a:bodyPr>
          <a:lstStyle>
            <a:lvl1pPr marL="0" indent="0" algn="l">
              <a:lnSpc>
                <a:spcPts val="2800"/>
              </a:lnSpc>
              <a:buNone/>
              <a:defRPr sz="2400" b="1" cap="none" spc="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744983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048" y="4483947"/>
            <a:ext cx="7847552" cy="858762"/>
          </a:xfrm>
        </p:spPr>
        <p:txBody>
          <a:bodyPr anchor="b" anchorCtr="0">
            <a:noAutofit/>
          </a:bodyPr>
          <a:lstStyle>
            <a:lvl1pPr algn="l">
              <a:lnSpc>
                <a:spcPts val="4800"/>
              </a:lnSpc>
              <a:defRPr b="1" cap="none" spc="200">
                <a:solidFill>
                  <a:schemeClr val="bg1"/>
                </a:solidFill>
              </a:defRPr>
            </a:lvl1pPr>
          </a:lstStyle>
          <a:p>
            <a:r>
              <a:rPr lang="en-US" dirty="0"/>
              <a:t>Click To Edit Master Title SLIDE</a:t>
            </a:r>
          </a:p>
        </p:txBody>
      </p:sp>
      <p:sp>
        <p:nvSpPr>
          <p:cNvPr id="3" name="Subtitle 2"/>
          <p:cNvSpPr>
            <a:spLocks noGrp="1"/>
          </p:cNvSpPr>
          <p:nvPr>
            <p:ph type="subTitle" idx="1" hasCustomPrompt="1"/>
          </p:nvPr>
        </p:nvSpPr>
        <p:spPr>
          <a:xfrm>
            <a:off x="382049" y="5656218"/>
            <a:ext cx="7050718" cy="770708"/>
          </a:xfrm>
        </p:spPr>
        <p:txBody>
          <a:bodyPr>
            <a:noAutofit/>
          </a:bodyPr>
          <a:lstStyle>
            <a:lvl1pPr marL="0" indent="0" algn="l">
              <a:lnSpc>
                <a:spcPts val="2800"/>
              </a:lnSpc>
              <a:buNone/>
              <a:defRPr sz="2400" b="1" cap="none" spc="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136102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1" y="1413933"/>
            <a:ext cx="11830756" cy="4749800"/>
          </a:xfrm>
        </p:spPr>
        <p:txBody>
          <a:bodyPr>
            <a:noAutofit/>
          </a:bodyPr>
          <a:lstStyle>
            <a:lvl1pPr marL="0" indent="0">
              <a:spcAft>
                <a:spcPts val="600"/>
              </a:spcAft>
              <a:buFontTx/>
              <a:buNone/>
              <a:defRPr sz="2400"/>
            </a:lvl1pPr>
            <a:lvl2pPr marL="466344" indent="-285750">
              <a:spcAft>
                <a:spcPts val="600"/>
              </a:spcAft>
              <a:buFont typeface="Lucida Grande"/>
              <a:buChar char="•"/>
              <a:defRPr sz="2100"/>
            </a:lvl2pPr>
            <a:lvl3pPr>
              <a:spcAft>
                <a:spcPts val="600"/>
              </a:spcAft>
              <a:defRPr sz="21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92362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304801" y="1600200"/>
            <a:ext cx="5588000" cy="4621678"/>
          </a:xfrm>
        </p:spPr>
        <p:txBody>
          <a:bodyPr lIns="274320" rIns="274320"/>
          <a:lstStyle>
            <a:lvl1pPr>
              <a:spcAft>
                <a:spcPts val="600"/>
              </a:spcAft>
              <a:defRPr sz="2400">
                <a:solidFill>
                  <a:schemeClr val="bg1">
                    <a:lumMod val="85000"/>
                    <a:lumOff val="15000"/>
                  </a:schemeClr>
                </a:solidFill>
              </a:defRPr>
            </a:lvl1pPr>
            <a:lvl2pPr>
              <a:spcAft>
                <a:spcPts val="600"/>
              </a:spcAft>
              <a:defRPr sz="1800">
                <a:solidFill>
                  <a:schemeClr val="bg1">
                    <a:lumMod val="85000"/>
                    <a:lumOff val="15000"/>
                  </a:schemeClr>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6084714" y="1600200"/>
            <a:ext cx="5802487" cy="4621678"/>
          </a:xfrm>
        </p:spPr>
        <p:txBody>
          <a:bodyPr lIns="274320" rIns="274320"/>
          <a:lstStyle>
            <a:lvl1pPr>
              <a:spcAft>
                <a:spcPts val="600"/>
              </a:spcAft>
              <a:defRPr sz="2400">
                <a:solidFill>
                  <a:schemeClr val="bg1">
                    <a:lumMod val="85000"/>
                    <a:lumOff val="15000"/>
                  </a:schemeClr>
                </a:solidFill>
              </a:defRPr>
            </a:lvl1pPr>
            <a:lvl2pPr>
              <a:spcAft>
                <a:spcPts val="600"/>
              </a:spcAft>
              <a:defRPr sz="1800">
                <a:solidFill>
                  <a:schemeClr val="bg1">
                    <a:lumMod val="85000"/>
                    <a:lumOff val="15000"/>
                  </a:schemeClr>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166170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pictur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Picture Placeholder 3"/>
          <p:cNvSpPr>
            <a:spLocks noGrp="1"/>
          </p:cNvSpPr>
          <p:nvPr>
            <p:ph type="pic" sz="quarter" idx="10"/>
          </p:nvPr>
        </p:nvSpPr>
        <p:spPr>
          <a:xfrm>
            <a:off x="338666" y="1371600"/>
            <a:ext cx="5621868" cy="2253044"/>
          </a:xfrm>
        </p:spPr>
        <p:txBody>
          <a:bodyPr/>
          <a:lstStyle/>
          <a:p>
            <a:endParaRPr lang="en-US" dirty="0"/>
          </a:p>
        </p:txBody>
      </p:sp>
      <p:sp>
        <p:nvSpPr>
          <p:cNvPr id="4" name="Picture Placeholder 3"/>
          <p:cNvSpPr>
            <a:spLocks noGrp="1"/>
          </p:cNvSpPr>
          <p:nvPr>
            <p:ph type="pic" sz="quarter" idx="11"/>
          </p:nvPr>
        </p:nvSpPr>
        <p:spPr>
          <a:xfrm>
            <a:off x="6208889" y="1371600"/>
            <a:ext cx="5610579" cy="2253044"/>
          </a:xfrm>
        </p:spPr>
        <p:txBody>
          <a:bodyPr/>
          <a:lstStyle/>
          <a:p>
            <a:endParaRPr lang="en-US"/>
          </a:p>
        </p:txBody>
      </p:sp>
      <p:sp>
        <p:nvSpPr>
          <p:cNvPr id="5" name="Picture Placeholder 3"/>
          <p:cNvSpPr>
            <a:spLocks noGrp="1"/>
          </p:cNvSpPr>
          <p:nvPr>
            <p:ph type="pic" sz="quarter" idx="12"/>
          </p:nvPr>
        </p:nvSpPr>
        <p:spPr>
          <a:xfrm>
            <a:off x="338666" y="3784601"/>
            <a:ext cx="5621868" cy="2459799"/>
          </a:xfrm>
        </p:spPr>
        <p:txBody>
          <a:bodyPr/>
          <a:lstStyle/>
          <a:p>
            <a:endParaRPr lang="en-US"/>
          </a:p>
        </p:txBody>
      </p:sp>
      <p:sp>
        <p:nvSpPr>
          <p:cNvPr id="6" name="Picture Placeholder 3"/>
          <p:cNvSpPr>
            <a:spLocks noGrp="1"/>
          </p:cNvSpPr>
          <p:nvPr>
            <p:ph type="pic" sz="quarter" idx="13"/>
          </p:nvPr>
        </p:nvSpPr>
        <p:spPr>
          <a:xfrm>
            <a:off x="6208889" y="3784600"/>
            <a:ext cx="5610579" cy="2459800"/>
          </a:xfrm>
        </p:spPr>
        <p:txBody>
          <a:bodyPr/>
          <a:lstStyle/>
          <a:p>
            <a:endParaRPr lang="en-US"/>
          </a:p>
        </p:txBody>
      </p:sp>
    </p:spTree>
    <p:extLst>
      <p:ext uri="{BB962C8B-B14F-4D97-AF65-F5344CB8AC3E}">
        <p14:creationId xmlns:p14="http://schemas.microsoft.com/office/powerpoint/2010/main" val="1729135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pictur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4" name="Picture Placeholder 3"/>
          <p:cNvSpPr>
            <a:spLocks noGrp="1"/>
          </p:cNvSpPr>
          <p:nvPr>
            <p:ph type="pic" sz="quarter" idx="10"/>
          </p:nvPr>
        </p:nvSpPr>
        <p:spPr>
          <a:xfrm>
            <a:off x="349956" y="1329267"/>
            <a:ext cx="3668888" cy="1400218"/>
          </a:xfrm>
        </p:spPr>
        <p:txBody>
          <a:bodyPr/>
          <a:lstStyle/>
          <a:p>
            <a:endParaRPr lang="en-US"/>
          </a:p>
        </p:txBody>
      </p:sp>
      <p:sp>
        <p:nvSpPr>
          <p:cNvPr id="6" name="Picture Placeholder 3"/>
          <p:cNvSpPr>
            <a:spLocks noGrp="1"/>
          </p:cNvSpPr>
          <p:nvPr>
            <p:ph type="pic" sz="quarter" idx="12"/>
          </p:nvPr>
        </p:nvSpPr>
        <p:spPr>
          <a:xfrm>
            <a:off x="8123701" y="1329267"/>
            <a:ext cx="3740924" cy="1400218"/>
          </a:xfrm>
        </p:spPr>
        <p:txBody>
          <a:bodyPr/>
          <a:lstStyle/>
          <a:p>
            <a:endParaRPr lang="en-US"/>
          </a:p>
        </p:txBody>
      </p:sp>
      <p:sp>
        <p:nvSpPr>
          <p:cNvPr id="7" name="Picture Placeholder 3"/>
          <p:cNvSpPr>
            <a:spLocks noGrp="1"/>
          </p:cNvSpPr>
          <p:nvPr>
            <p:ph type="pic" sz="quarter" idx="13"/>
          </p:nvPr>
        </p:nvSpPr>
        <p:spPr>
          <a:xfrm>
            <a:off x="4176890" y="1329267"/>
            <a:ext cx="3826933" cy="1400218"/>
          </a:xfrm>
        </p:spPr>
        <p:txBody>
          <a:bodyPr/>
          <a:lstStyle/>
          <a:p>
            <a:endParaRPr lang="en-US"/>
          </a:p>
        </p:txBody>
      </p:sp>
      <p:sp>
        <p:nvSpPr>
          <p:cNvPr id="8" name="Picture Placeholder 3"/>
          <p:cNvSpPr>
            <a:spLocks noGrp="1"/>
          </p:cNvSpPr>
          <p:nvPr>
            <p:ph type="pic" sz="quarter" idx="14"/>
          </p:nvPr>
        </p:nvSpPr>
        <p:spPr>
          <a:xfrm>
            <a:off x="349956" y="2946400"/>
            <a:ext cx="3668888" cy="1514524"/>
          </a:xfrm>
        </p:spPr>
        <p:txBody>
          <a:bodyPr/>
          <a:lstStyle/>
          <a:p>
            <a:endParaRPr lang="en-US"/>
          </a:p>
        </p:txBody>
      </p:sp>
      <p:sp>
        <p:nvSpPr>
          <p:cNvPr id="9" name="Picture Placeholder 3"/>
          <p:cNvSpPr>
            <a:spLocks noGrp="1"/>
          </p:cNvSpPr>
          <p:nvPr>
            <p:ph type="pic" sz="quarter" idx="15"/>
          </p:nvPr>
        </p:nvSpPr>
        <p:spPr>
          <a:xfrm>
            <a:off x="8123701" y="2946400"/>
            <a:ext cx="3740924" cy="1514524"/>
          </a:xfrm>
        </p:spPr>
        <p:txBody>
          <a:bodyPr/>
          <a:lstStyle/>
          <a:p>
            <a:endParaRPr lang="en-US"/>
          </a:p>
        </p:txBody>
      </p:sp>
      <p:sp>
        <p:nvSpPr>
          <p:cNvPr id="10" name="Picture Placeholder 3"/>
          <p:cNvSpPr>
            <a:spLocks noGrp="1"/>
          </p:cNvSpPr>
          <p:nvPr>
            <p:ph type="pic" sz="quarter" idx="16"/>
          </p:nvPr>
        </p:nvSpPr>
        <p:spPr>
          <a:xfrm>
            <a:off x="4176890" y="2946400"/>
            <a:ext cx="3826933" cy="1514524"/>
          </a:xfrm>
        </p:spPr>
        <p:txBody>
          <a:bodyPr/>
          <a:lstStyle/>
          <a:p>
            <a:endParaRPr lang="en-US"/>
          </a:p>
        </p:txBody>
      </p:sp>
      <p:sp>
        <p:nvSpPr>
          <p:cNvPr id="11" name="Picture Placeholder 3"/>
          <p:cNvSpPr>
            <a:spLocks noGrp="1"/>
          </p:cNvSpPr>
          <p:nvPr>
            <p:ph type="pic" sz="quarter" idx="17"/>
          </p:nvPr>
        </p:nvSpPr>
        <p:spPr>
          <a:xfrm>
            <a:off x="349956" y="4677839"/>
            <a:ext cx="3668888" cy="1507682"/>
          </a:xfrm>
        </p:spPr>
        <p:txBody>
          <a:bodyPr/>
          <a:lstStyle/>
          <a:p>
            <a:endParaRPr lang="en-US"/>
          </a:p>
        </p:txBody>
      </p:sp>
      <p:sp>
        <p:nvSpPr>
          <p:cNvPr id="12" name="Picture Placeholder 3"/>
          <p:cNvSpPr>
            <a:spLocks noGrp="1"/>
          </p:cNvSpPr>
          <p:nvPr>
            <p:ph type="pic" sz="quarter" idx="18"/>
          </p:nvPr>
        </p:nvSpPr>
        <p:spPr>
          <a:xfrm>
            <a:off x="8123701" y="4677839"/>
            <a:ext cx="3740923" cy="1507682"/>
          </a:xfrm>
        </p:spPr>
        <p:txBody>
          <a:bodyPr/>
          <a:lstStyle/>
          <a:p>
            <a:endParaRPr lang="en-US"/>
          </a:p>
        </p:txBody>
      </p:sp>
      <p:sp>
        <p:nvSpPr>
          <p:cNvPr id="13" name="Picture Placeholder 3"/>
          <p:cNvSpPr>
            <a:spLocks noGrp="1"/>
          </p:cNvSpPr>
          <p:nvPr>
            <p:ph type="pic" sz="quarter" idx="19"/>
          </p:nvPr>
        </p:nvSpPr>
        <p:spPr>
          <a:xfrm>
            <a:off x="4176890" y="4677839"/>
            <a:ext cx="3826933" cy="1507682"/>
          </a:xfrm>
        </p:spPr>
        <p:txBody>
          <a:bodyPr/>
          <a:lstStyle/>
          <a:p>
            <a:endParaRPr lang="en-US"/>
          </a:p>
        </p:txBody>
      </p:sp>
    </p:spTree>
    <p:extLst>
      <p:ext uri="{BB962C8B-B14F-4D97-AF65-F5344CB8AC3E}">
        <p14:creationId xmlns:p14="http://schemas.microsoft.com/office/powerpoint/2010/main" val="335747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a:xfrm>
            <a:off x="197237" y="-5577"/>
            <a:ext cx="9119758" cy="1142400"/>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3300420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6.jp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7.jpg"/><Relationship Id="rId5" Type="http://schemas.openxmlformats.org/officeDocument/2006/relationships/theme" Target="../theme/theme3.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7188926" cy="11230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2981321"/>
      </p:ext>
    </p:extLst>
  </p:cSld>
  <p:clrMap bg1="lt1" tx1="dk1" bg2="lt2" tx2="dk2" accent1="accent1" accent2="accent2" accent3="accent3" accent4="accent4" accent5="accent5" accent6="accent6" hlink="hlink" folHlink="folHlink"/>
  <p:sldLayoutIdLst>
    <p:sldLayoutId id="2147483681" r:id="rId1"/>
    <p:sldLayoutId id="2147483684" r:id="rId2"/>
    <p:sldLayoutId id="2147483682" r:id="rId3"/>
    <p:sldLayoutId id="2147483683" r:id="rId4"/>
  </p:sldLayoutIdLst>
  <p:txStyles>
    <p:titleStyle>
      <a:lvl1pPr algn="l" defTabSz="4572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7687733" cy="991352"/>
          </a:xfrm>
          <a:prstGeom prst="rect">
            <a:avLst/>
          </a:prstGeom>
          <a:solidFill>
            <a:schemeClr val="bg1"/>
          </a:solidFill>
        </p:spPr>
        <p:txBody>
          <a:bodyPr vert="horz" lIns="274320" tIns="45720" rIns="91440" bIns="45720" rtlCol="0" anchor="ctr" anchorCtr="0">
            <a:noAutofit/>
          </a:bodyPr>
          <a:lstStyle/>
          <a:p>
            <a:r>
              <a:rPr lang="en-US" dirty="0"/>
              <a:t>Click To Edit Master Title Style</a:t>
            </a:r>
          </a:p>
        </p:txBody>
      </p:sp>
      <p:sp>
        <p:nvSpPr>
          <p:cNvPr id="3" name="Text Placeholder 2"/>
          <p:cNvSpPr>
            <a:spLocks noGrp="1"/>
          </p:cNvSpPr>
          <p:nvPr>
            <p:ph type="body" idx="1"/>
          </p:nvPr>
        </p:nvSpPr>
        <p:spPr>
          <a:xfrm>
            <a:off x="1" y="1363133"/>
            <a:ext cx="11899345" cy="4834466"/>
          </a:xfrm>
          <a:prstGeom prst="rect">
            <a:avLst/>
          </a:prstGeom>
        </p:spPr>
        <p:txBody>
          <a:bodyPr vert="horz" lIns="274320" tIns="45720" rIns="274320" bIns="4572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27784912"/>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90" r:id="rId5"/>
    <p:sldLayoutId id="2147483691" r:id="rId6"/>
    <p:sldLayoutId id="2147483692" r:id="rId7"/>
  </p:sldLayoutIdLst>
  <p:txStyles>
    <p:titleStyle>
      <a:lvl1pPr algn="l" defTabSz="457200" rtl="0" eaLnBrk="1" latinLnBrk="0" hangingPunct="1">
        <a:spcBef>
          <a:spcPct val="0"/>
        </a:spcBef>
        <a:buNone/>
        <a:defRPr sz="4000" b="1" kern="1200" cap="none" spc="200">
          <a:solidFill>
            <a:srgbClr val="EEB211"/>
          </a:solidFill>
          <a:latin typeface="Calibri"/>
          <a:ea typeface="+mj-ea"/>
          <a:cs typeface="+mj-cs"/>
        </a:defRPr>
      </a:lvl1pPr>
    </p:titleStyle>
    <p:bodyStyle>
      <a:lvl1pPr marL="0" indent="0" algn="l" defTabSz="457200" rtl="0" eaLnBrk="1" latinLnBrk="0" hangingPunct="1">
        <a:spcBef>
          <a:spcPct val="20000"/>
        </a:spcBef>
        <a:buFont typeface="Arial"/>
        <a:buNone/>
        <a:defRPr sz="3200" kern="1200">
          <a:solidFill>
            <a:srgbClr val="262626"/>
          </a:solidFill>
          <a:latin typeface="+mn-lt"/>
          <a:ea typeface="+mn-ea"/>
          <a:cs typeface="+mn-cs"/>
        </a:defRPr>
      </a:lvl1pPr>
      <a:lvl2pPr marL="466344" indent="-285750" algn="l" defTabSz="457200" rtl="0" eaLnBrk="1" latinLnBrk="0" hangingPunct="1">
        <a:spcBef>
          <a:spcPct val="20000"/>
        </a:spcBef>
        <a:buFont typeface="Arial"/>
        <a:buChar char="•"/>
        <a:defRPr sz="2800" kern="1200">
          <a:solidFill>
            <a:srgbClr val="262626"/>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262626"/>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Roboto Ligh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Roboto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7511143" cy="1018903"/>
          </a:xfrm>
          <a:prstGeom prst="rect">
            <a:avLst/>
          </a:prstGeom>
          <a:solidFill>
            <a:schemeClr val="bg1"/>
          </a:solidFill>
        </p:spPr>
        <p:txBody>
          <a:bodyPr vert="horz" lIns="274320" tIns="45720" rIns="91440" bIns="45720" rtlCol="0" anchor="ctr" anchorCtr="0">
            <a:noAutofit/>
          </a:bodyPr>
          <a:lstStyle/>
          <a:p>
            <a:r>
              <a:rPr lang="en-US" dirty="0"/>
              <a:t>Click To Edit Master Title Style</a:t>
            </a:r>
          </a:p>
        </p:txBody>
      </p:sp>
      <p:sp>
        <p:nvSpPr>
          <p:cNvPr id="3" name="Text Placeholder 2"/>
          <p:cNvSpPr>
            <a:spLocks noGrp="1"/>
          </p:cNvSpPr>
          <p:nvPr>
            <p:ph type="body" idx="1"/>
          </p:nvPr>
        </p:nvSpPr>
        <p:spPr>
          <a:xfrm>
            <a:off x="1" y="1363133"/>
            <a:ext cx="11899345" cy="4834466"/>
          </a:xfrm>
          <a:prstGeom prst="rect">
            <a:avLst/>
          </a:prstGeom>
        </p:spPr>
        <p:txBody>
          <a:bodyPr vert="horz" lIns="274320" tIns="45720" rIns="274320" bIns="4572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27358917"/>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Lst>
  <p:txStyles>
    <p:titleStyle>
      <a:lvl1pPr algn="l" defTabSz="457200" rtl="0" eaLnBrk="1" latinLnBrk="0" hangingPunct="1">
        <a:spcBef>
          <a:spcPct val="0"/>
        </a:spcBef>
        <a:buNone/>
        <a:defRPr sz="4000" b="1" kern="1200" cap="none" spc="200">
          <a:solidFill>
            <a:srgbClr val="EEB211"/>
          </a:solidFill>
          <a:latin typeface="Calibri"/>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66344"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Roboto Ligh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Roboto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congress.gov/bill/115th-congress/house-bill/1772/text?r=1" TargetMode="External"/><Relationship Id="rId2" Type="http://schemas.openxmlformats.org/officeDocument/2006/relationships/hyperlink" Target="https://er.educause.edu/blogs/2019/12/accessible-instructional-materials-legislation-reintroduced-in-the-house-of-representatives" TargetMode="External"/><Relationship Id="rId1" Type="http://schemas.openxmlformats.org/officeDocument/2006/relationships/slideLayout" Target="../slideLayouts/slideLayout6.xml"/><Relationship Id="rId6" Type="http://schemas.openxmlformats.org/officeDocument/2006/relationships/hyperlink" Target="https://www.microassist.com/digital-accessibility/top-accessibility-in-the-news-topics-of-the-year-2019/#Gaming" TargetMode="External"/><Relationship Id="rId5" Type="http://schemas.openxmlformats.org/officeDocument/2006/relationships/hyperlink" Target="https://www.microassist.com/digital-accessibility/top-accessibility-in-the-news-topics-of-the-year-2019/#_The_European_Accessibility" TargetMode="External"/><Relationship Id="rId4" Type="http://schemas.openxmlformats.org/officeDocument/2006/relationships/hyperlink" Target="https://medium.com/@sheribyrnehaber/nothing-without-us-and-the-accessible-canada-act-e8d4fba60c9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IiRCFxjB3Y"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241282" y="1147164"/>
            <a:ext cx="6508131" cy="1027289"/>
          </a:xfrm>
        </p:spPr>
        <p:txBody>
          <a:bodyPr/>
          <a:lstStyle/>
          <a:p>
            <a:pPr>
              <a:spcAft>
                <a:spcPts val="2400"/>
              </a:spcAft>
            </a:pPr>
            <a:r>
              <a:rPr lang="en-US" sz="4000" dirty="0"/>
              <a:t>CIDI Accessibility Training</a:t>
            </a:r>
          </a:p>
        </p:txBody>
      </p:sp>
      <p:sp>
        <p:nvSpPr>
          <p:cNvPr id="7" name="Subtitle 6"/>
          <p:cNvSpPr>
            <a:spLocks noGrp="1"/>
          </p:cNvSpPr>
          <p:nvPr>
            <p:ph type="subTitle" idx="1"/>
          </p:nvPr>
        </p:nvSpPr>
        <p:spPr>
          <a:xfrm>
            <a:off x="5241283" y="4332985"/>
            <a:ext cx="6274123" cy="1272694"/>
          </a:xfrm>
        </p:spPr>
        <p:txBody>
          <a:bodyPr/>
          <a:lstStyle/>
          <a:p>
            <a:r>
              <a:rPr lang="en-US" dirty="0"/>
              <a:t>Presenter: Valerie Morrison, Ph.D.</a:t>
            </a:r>
          </a:p>
          <a:p>
            <a:pPr>
              <a:spcAft>
                <a:spcPts val="1800"/>
              </a:spcAft>
            </a:pPr>
            <a:r>
              <a:rPr lang="en-US" dirty="0"/>
              <a:t>E-Text Manager, CIDI</a:t>
            </a:r>
          </a:p>
        </p:txBody>
      </p:sp>
    </p:spTree>
    <p:extLst>
      <p:ext uri="{BB962C8B-B14F-4D97-AF65-F5344CB8AC3E}">
        <p14:creationId xmlns:p14="http://schemas.microsoft.com/office/powerpoint/2010/main" val="84848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1519519" y="1182345"/>
            <a:ext cx="8465310" cy="2932455"/>
          </a:xfrm>
        </p:spPr>
        <p:txBody>
          <a:bodyPr/>
          <a:lstStyle/>
          <a:p>
            <a:pPr algn="ctr">
              <a:lnSpc>
                <a:spcPct val="100000"/>
              </a:lnSpc>
            </a:pPr>
            <a:r>
              <a:rPr lang="en-US" sz="6600" dirty="0">
                <a:solidFill>
                  <a:srgbClr val="EEB211"/>
                </a:solidFill>
              </a:rPr>
              <a:t>Creating Accessible Documents</a:t>
            </a:r>
          </a:p>
        </p:txBody>
      </p:sp>
    </p:spTree>
    <p:extLst>
      <p:ext uri="{BB962C8B-B14F-4D97-AF65-F5344CB8AC3E}">
        <p14:creationId xmlns:p14="http://schemas.microsoft.com/office/powerpoint/2010/main" val="1032578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256AF2C-D915-4512-8789-5DB0CE8E6CE5}"/>
              </a:ext>
            </a:extLst>
          </p:cNvPr>
          <p:cNvSpPr>
            <a:spLocks noGrp="1"/>
          </p:cNvSpPr>
          <p:nvPr>
            <p:ph type="title"/>
          </p:nvPr>
        </p:nvSpPr>
        <p:spPr>
          <a:xfrm>
            <a:off x="0" y="0"/>
            <a:ext cx="12192000" cy="991352"/>
          </a:xfrm>
        </p:spPr>
        <p:txBody>
          <a:bodyPr/>
          <a:lstStyle/>
          <a:p>
            <a:r>
              <a:rPr lang="en-US" dirty="0">
                <a:solidFill>
                  <a:srgbClr val="EEB211"/>
                </a:solidFill>
              </a:rPr>
              <a:t>3 Tips for Greater Accessibility</a:t>
            </a:r>
          </a:p>
        </p:txBody>
      </p:sp>
      <p:sp>
        <p:nvSpPr>
          <p:cNvPr id="6" name="Text Placeholder 5"/>
          <p:cNvSpPr>
            <a:spLocks noGrp="1"/>
          </p:cNvSpPr>
          <p:nvPr>
            <p:ph type="body" idx="1"/>
          </p:nvPr>
        </p:nvSpPr>
        <p:spPr>
          <a:xfrm>
            <a:off x="839787" y="1167644"/>
            <a:ext cx="10760810" cy="709455"/>
          </a:xfrm>
        </p:spPr>
        <p:txBody>
          <a:bodyPr>
            <a:normAutofit fontScale="92500"/>
          </a:bodyPr>
          <a:lstStyle/>
          <a:p>
            <a:r>
              <a:rPr lang="en-US" sz="2800" dirty="0"/>
              <a:t>Keep these 3 ideas in mind for greater accessibility across all programs:</a:t>
            </a:r>
          </a:p>
        </p:txBody>
      </p:sp>
      <p:sp>
        <p:nvSpPr>
          <p:cNvPr id="7" name="Content Placeholder 6"/>
          <p:cNvSpPr>
            <a:spLocks noGrp="1"/>
          </p:cNvSpPr>
          <p:nvPr>
            <p:ph sz="half" idx="2"/>
          </p:nvPr>
        </p:nvSpPr>
        <p:spPr>
          <a:xfrm>
            <a:off x="839787" y="2297290"/>
            <a:ext cx="11006316" cy="4158594"/>
          </a:xfrm>
        </p:spPr>
        <p:txBody>
          <a:bodyPr>
            <a:noAutofit/>
          </a:bodyPr>
          <a:lstStyle/>
          <a:p>
            <a:r>
              <a:rPr lang="en-US" sz="2600" dirty="0"/>
              <a:t>1. Is my content easy to navigate? </a:t>
            </a:r>
          </a:p>
          <a:p>
            <a:r>
              <a:rPr lang="en-US" sz="2600" i="1" dirty="0"/>
              <a:t>Have I created headings and bookmarks for easy navigation?</a:t>
            </a:r>
          </a:p>
          <a:p>
            <a:endParaRPr lang="en-US" sz="2600" dirty="0"/>
          </a:p>
          <a:p>
            <a:r>
              <a:rPr lang="en-US" sz="2600" dirty="0"/>
              <a:t>2. Are my design choices accessible? </a:t>
            </a:r>
          </a:p>
          <a:p>
            <a:r>
              <a:rPr lang="en-US" sz="2600" i="1" dirty="0"/>
              <a:t>Have I chosen fonts, colors, and backgrounds that are easy to discern? </a:t>
            </a:r>
          </a:p>
          <a:p>
            <a:endParaRPr lang="en-US" sz="2600" i="1" dirty="0"/>
          </a:p>
          <a:p>
            <a:r>
              <a:rPr lang="en-US" sz="2600" dirty="0"/>
              <a:t>3. Are my images clearly and fully described?</a:t>
            </a:r>
          </a:p>
          <a:p>
            <a:r>
              <a:rPr lang="en-US" sz="2600" i="1" dirty="0"/>
              <a:t>Have I written alt text descriptions and captions for my images? </a:t>
            </a:r>
            <a:endParaRPr lang="en-US" sz="2600" dirty="0"/>
          </a:p>
          <a:p>
            <a:pPr marL="0" indent="0">
              <a:buNone/>
            </a:pPr>
            <a:endParaRPr lang="en-US" sz="2600" dirty="0"/>
          </a:p>
        </p:txBody>
      </p:sp>
    </p:spTree>
    <p:extLst>
      <p:ext uri="{BB962C8B-B14F-4D97-AF65-F5344CB8AC3E}">
        <p14:creationId xmlns:p14="http://schemas.microsoft.com/office/powerpoint/2010/main" val="2508933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1169-1B99-42E0-AD80-1BBD468B95F7}"/>
              </a:ext>
            </a:extLst>
          </p:cNvPr>
          <p:cNvSpPr>
            <a:spLocks noGrp="1"/>
          </p:cNvSpPr>
          <p:nvPr>
            <p:ph type="title"/>
          </p:nvPr>
        </p:nvSpPr>
        <p:spPr>
          <a:xfrm>
            <a:off x="0" y="0"/>
            <a:ext cx="12192000" cy="991352"/>
          </a:xfrm>
        </p:spPr>
        <p:txBody>
          <a:bodyPr/>
          <a:lstStyle/>
          <a:p>
            <a:r>
              <a:rPr lang="en-US" dirty="0"/>
              <a:t>Adding Headings for Navigation</a:t>
            </a:r>
          </a:p>
        </p:txBody>
      </p:sp>
      <p:sp>
        <p:nvSpPr>
          <p:cNvPr id="3" name="Content Placeholder 2">
            <a:extLst>
              <a:ext uri="{FF2B5EF4-FFF2-40B4-BE49-F238E27FC236}">
                <a16:creationId xmlns:a16="http://schemas.microsoft.com/office/drawing/2014/main" id="{6DFB8901-C4FF-45A4-9B49-AA556B044C98}"/>
              </a:ext>
            </a:extLst>
          </p:cNvPr>
          <p:cNvSpPr>
            <a:spLocks noGrp="1"/>
          </p:cNvSpPr>
          <p:nvPr>
            <p:ph sz="half" idx="1"/>
          </p:nvPr>
        </p:nvSpPr>
        <p:spPr>
          <a:xfrm>
            <a:off x="1519881" y="3627819"/>
            <a:ext cx="8581792" cy="3034566"/>
          </a:xfrm>
        </p:spPr>
        <p:txBody>
          <a:bodyPr/>
          <a:lstStyle/>
          <a:p>
            <a:pPr marL="457200" indent="-457200">
              <a:buFont typeface="Arial" panose="020B0604020202020204" pitchFamily="34" charset="0"/>
              <a:buChar char="•"/>
            </a:pPr>
            <a:r>
              <a:rPr lang="en-US" dirty="0"/>
              <a:t>Add Headings to Microsoft Word Docs for easy navigation and to mark important chapters or subsections.</a:t>
            </a:r>
          </a:p>
          <a:p>
            <a:pPr marL="457200" indent="-457200">
              <a:buFont typeface="Arial" panose="020B0604020202020204" pitchFamily="34" charset="0"/>
              <a:buChar char="•"/>
            </a:pPr>
            <a:r>
              <a:rPr lang="en-US" dirty="0"/>
              <a:t>Highlight a word or line in your document and select a Heading Level in the Styles group on the Home Ribbon. </a:t>
            </a:r>
          </a:p>
          <a:p>
            <a:pPr marL="457200" indent="-457200">
              <a:buFont typeface="Arial" panose="020B0604020202020204" pitchFamily="34" charset="0"/>
              <a:buChar char="•"/>
            </a:pPr>
            <a:r>
              <a:rPr lang="en-US" dirty="0"/>
              <a:t>To view all Headings within your document, click on the View Tab and check the Navigation Pane box. </a:t>
            </a:r>
          </a:p>
        </p:txBody>
      </p:sp>
      <p:pic>
        <p:nvPicPr>
          <p:cNvPr id="5" name="Picture 4" descr="Screenshot showing Heading 1 selected in Styles group of Home tab on MS Word ribbon.">
            <a:extLst>
              <a:ext uri="{FF2B5EF4-FFF2-40B4-BE49-F238E27FC236}">
                <a16:creationId xmlns:a16="http://schemas.microsoft.com/office/drawing/2014/main" id="{D65F5F87-BD9B-436E-A4B9-1F38A7EBCEE4}"/>
              </a:ext>
            </a:extLst>
          </p:cNvPr>
          <p:cNvPicPr/>
          <p:nvPr/>
        </p:nvPicPr>
        <p:blipFill>
          <a:blip r:embed="rId2"/>
          <a:stretch>
            <a:fillRect/>
          </a:stretch>
        </p:blipFill>
        <p:spPr>
          <a:xfrm>
            <a:off x="1805680" y="1280489"/>
            <a:ext cx="7857304" cy="206819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43818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91352"/>
          </a:xfrm>
        </p:spPr>
        <p:txBody>
          <a:bodyPr/>
          <a:lstStyle/>
          <a:p>
            <a:r>
              <a:rPr lang="en-US" dirty="0"/>
              <a:t>The Bookmarks Pane in Adobe</a:t>
            </a:r>
          </a:p>
        </p:txBody>
      </p:sp>
      <p:sp>
        <p:nvSpPr>
          <p:cNvPr id="4" name="Content Placeholder 3"/>
          <p:cNvSpPr>
            <a:spLocks noGrp="1"/>
          </p:cNvSpPr>
          <p:nvPr>
            <p:ph sz="half" idx="2"/>
          </p:nvPr>
        </p:nvSpPr>
        <p:spPr>
          <a:xfrm>
            <a:off x="7376984" y="1594022"/>
            <a:ext cx="3855309" cy="4899454"/>
          </a:xfrm>
        </p:spPr>
        <p:txBody>
          <a:bodyPr/>
          <a:lstStyle/>
          <a:p>
            <a:pPr marL="342900" indent="-342900">
              <a:buFont typeface="Arial" panose="020B0604020202020204" pitchFamily="34" charset="0"/>
              <a:buChar char="•"/>
            </a:pPr>
            <a:r>
              <a:rPr lang="en-US" dirty="0"/>
              <a:t>Highlight text and right click, or press CTRL + B to create bookmarks. </a:t>
            </a:r>
          </a:p>
          <a:p>
            <a:pPr marL="342900" indent="-342900">
              <a:buFont typeface="Arial" panose="020B0604020202020204" pitchFamily="34" charset="0"/>
              <a:buChar char="•"/>
            </a:pPr>
            <a:r>
              <a:rPr lang="en-US" dirty="0"/>
              <a:t>To adjust the hierarchy, drag them up and under the “parent bookmark” so they appear indented.</a:t>
            </a:r>
          </a:p>
          <a:p>
            <a:pPr marL="342900" indent="-342900">
              <a:buFont typeface="Arial" panose="020B0604020202020204" pitchFamily="34" charset="0"/>
              <a:buChar char="•"/>
            </a:pPr>
            <a:r>
              <a:rPr lang="en-US" dirty="0"/>
              <a:t>You can edit the text of a bookmark, to include the word “Chapter” for instance.</a:t>
            </a:r>
          </a:p>
        </p:txBody>
      </p:sp>
      <p:pic>
        <p:nvPicPr>
          <p:cNvPr id="5" name="Picture 4" descr="A screenshot of the bookmarks panel that shows several bookmarks for the book's title page, front matter, and first few chapters."/>
          <p:cNvPicPr>
            <a:picLocks noChangeAspect="1"/>
          </p:cNvPicPr>
          <p:nvPr/>
        </p:nvPicPr>
        <p:blipFill>
          <a:blip r:embed="rId2"/>
          <a:stretch>
            <a:fillRect/>
          </a:stretch>
        </p:blipFill>
        <p:spPr>
          <a:xfrm>
            <a:off x="746441" y="1198604"/>
            <a:ext cx="6194849" cy="5538329"/>
          </a:xfrm>
          <a:prstGeom prst="rect">
            <a:avLst/>
          </a:prstGeom>
        </p:spPr>
      </p:pic>
    </p:spTree>
    <p:extLst>
      <p:ext uri="{BB962C8B-B14F-4D97-AF65-F5344CB8AC3E}">
        <p14:creationId xmlns:p14="http://schemas.microsoft.com/office/powerpoint/2010/main" val="4122678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91352"/>
          </a:xfrm>
        </p:spPr>
        <p:txBody>
          <a:bodyPr/>
          <a:lstStyle/>
          <a:p>
            <a:r>
              <a:rPr lang="en-US" dirty="0"/>
              <a:t>Accessible Organization</a:t>
            </a:r>
          </a:p>
        </p:txBody>
      </p:sp>
      <p:sp>
        <p:nvSpPr>
          <p:cNvPr id="4" name="Content Placeholder 3"/>
          <p:cNvSpPr>
            <a:spLocks noGrp="1"/>
          </p:cNvSpPr>
          <p:nvPr>
            <p:ph sz="half" idx="2"/>
          </p:nvPr>
        </p:nvSpPr>
        <p:spPr>
          <a:xfrm>
            <a:off x="560070" y="1594022"/>
            <a:ext cx="10672223" cy="4899454"/>
          </a:xfrm>
        </p:spPr>
        <p:txBody>
          <a:bodyPr/>
          <a:lstStyle/>
          <a:p>
            <a:pPr marL="342900" indent="-342900">
              <a:buFont typeface="Arial" panose="020B0604020202020204" pitchFamily="34" charset="0"/>
              <a:buChar char="•"/>
            </a:pPr>
            <a:r>
              <a:rPr lang="en-US" dirty="0"/>
              <a:t>Organize material with clear headings and logical structure.</a:t>
            </a:r>
          </a:p>
          <a:p>
            <a:pPr marL="342900" indent="-342900">
              <a:buFont typeface="Arial" panose="020B0604020202020204" pitchFamily="34" charset="0"/>
              <a:buChar char="•"/>
            </a:pPr>
            <a:r>
              <a:rPr lang="en-US" dirty="0"/>
              <a:t>Highlight text to ensure proper reading order where the main body text is not interrupted by footnotes, images, captions, or tables.</a:t>
            </a:r>
          </a:p>
          <a:p>
            <a:pPr marL="342900" indent="-342900">
              <a:buFont typeface="Arial" panose="020B0604020202020204" pitchFamily="34" charset="0"/>
              <a:buChar char="•"/>
            </a:pPr>
            <a:r>
              <a:rPr lang="en-US" dirty="0"/>
              <a:t>Add headings and bookmarks for clear navigation.</a:t>
            </a:r>
          </a:p>
          <a:p>
            <a:pPr marL="342900" indent="-342900">
              <a:buFont typeface="Arial" panose="020B0604020202020204" pitchFamily="34" charset="0"/>
              <a:buChar char="•"/>
            </a:pPr>
            <a:r>
              <a:rPr lang="en-US" dirty="0"/>
              <a:t>Use headings to create an accessible table of contents if possible.</a:t>
            </a:r>
          </a:p>
          <a:p>
            <a:pPr marL="342900" indent="-342900">
              <a:buFont typeface="Arial" panose="020B0604020202020204" pitchFamily="34" charset="0"/>
              <a:buChar char="•"/>
            </a:pPr>
            <a:r>
              <a:rPr lang="en-US" dirty="0"/>
              <a:t>Explain all acronyms, symbols, and abbreviations for your audience at the top of the page, not the bottom.</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103619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91352"/>
          </a:xfrm>
        </p:spPr>
        <p:txBody>
          <a:bodyPr/>
          <a:lstStyle/>
          <a:p>
            <a:r>
              <a:rPr lang="en-US" dirty="0"/>
              <a:t>Accessible Design</a:t>
            </a:r>
          </a:p>
        </p:txBody>
      </p:sp>
      <p:sp>
        <p:nvSpPr>
          <p:cNvPr id="4" name="Content Placeholder 3"/>
          <p:cNvSpPr>
            <a:spLocks noGrp="1"/>
          </p:cNvSpPr>
          <p:nvPr>
            <p:ph sz="half" idx="2"/>
          </p:nvPr>
        </p:nvSpPr>
        <p:spPr>
          <a:xfrm>
            <a:off x="560070" y="1594022"/>
            <a:ext cx="10672223" cy="4899454"/>
          </a:xfrm>
        </p:spPr>
        <p:txBody>
          <a:bodyPr/>
          <a:lstStyle/>
          <a:p>
            <a:pPr marL="342900" indent="-342900">
              <a:buFont typeface="Arial" panose="020B0604020202020204" pitchFamily="34" charset="0"/>
              <a:buChar char="•"/>
            </a:pPr>
            <a:r>
              <a:rPr lang="en-US" dirty="0"/>
              <a:t>Font size (12 pt. minimum).</a:t>
            </a:r>
          </a:p>
          <a:p>
            <a:pPr marL="342900" indent="-342900">
              <a:buFont typeface="Arial" panose="020B0604020202020204" pitchFamily="34" charset="0"/>
              <a:buChar char="•"/>
            </a:pPr>
            <a:r>
              <a:rPr lang="en-US" dirty="0"/>
              <a:t>Sans serif fonts are best (Calibri, Arial, Verdana, Helvitica, Geneva).</a:t>
            </a:r>
          </a:p>
          <a:p>
            <a:pPr marL="342900" indent="-342900">
              <a:buFont typeface="Arial" panose="020B0604020202020204" pitchFamily="34" charset="0"/>
              <a:buChar char="•"/>
            </a:pPr>
            <a:r>
              <a:rPr lang="en-US" dirty="0"/>
              <a:t>Avoid large amounts of italicized, bold, underlined, or capitalized text.</a:t>
            </a:r>
          </a:p>
          <a:p>
            <a:pPr marL="342900" indent="-342900">
              <a:buFont typeface="Arial" panose="020B0604020202020204" pitchFamily="34" charset="0"/>
              <a:buChar char="•"/>
            </a:pPr>
            <a:r>
              <a:rPr lang="en-US" dirty="0"/>
              <a:t>Do not rely on color coding alone to convey meaning.</a:t>
            </a:r>
          </a:p>
          <a:p>
            <a:pPr marL="342900" indent="-342900">
              <a:buFont typeface="Arial" panose="020B0604020202020204" pitchFamily="34" charset="0"/>
              <a:buChar char="•"/>
            </a:pPr>
            <a:r>
              <a:rPr lang="en-US" dirty="0"/>
              <a:t>Color contrast should reduce eye strain (yellow text on black background is most accessible).</a:t>
            </a:r>
          </a:p>
          <a:p>
            <a:pPr marL="342900" indent="-342900">
              <a:buFont typeface="Arial" panose="020B0604020202020204" pitchFamily="34" charset="0"/>
              <a:buChar char="•"/>
            </a:pPr>
            <a:r>
              <a:rPr lang="en-US" dirty="0"/>
              <a:t>If you must use graphics, try to convey the meaning in text as well, and always provide a caption and alt text description.</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563430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91352"/>
          </a:xfrm>
        </p:spPr>
        <p:txBody>
          <a:bodyPr/>
          <a:lstStyle/>
          <a:p>
            <a:r>
              <a:rPr lang="en-US" dirty="0"/>
              <a:t>Accessible Spacing</a:t>
            </a:r>
          </a:p>
        </p:txBody>
      </p:sp>
      <p:sp>
        <p:nvSpPr>
          <p:cNvPr id="3" name="Content Placeholder 2"/>
          <p:cNvSpPr>
            <a:spLocks noGrp="1"/>
          </p:cNvSpPr>
          <p:nvPr>
            <p:ph sz="half" idx="1"/>
          </p:nvPr>
        </p:nvSpPr>
        <p:spPr>
          <a:xfrm>
            <a:off x="1175134" y="1412913"/>
            <a:ext cx="10194274" cy="2828581"/>
          </a:xfrm>
        </p:spPr>
        <p:txBody>
          <a:bodyPr/>
          <a:lstStyle/>
          <a:p>
            <a:pPr marL="342900" indent="-342900">
              <a:buFont typeface="Arial" panose="020B0604020202020204" pitchFamily="34" charset="0"/>
              <a:buChar char="•"/>
            </a:pPr>
            <a:r>
              <a:rPr lang="en-US" dirty="0">
                <a:cs typeface="Avenir Book"/>
              </a:rPr>
              <a:t>Only adjust spacing using page layout, line spacing, section breaks, and ruler. Do not hit enter or tab repeatedly to create white space.</a:t>
            </a:r>
          </a:p>
          <a:p>
            <a:pPr marL="342900" indent="-342900">
              <a:buFont typeface="Arial" panose="020B0604020202020204" pitchFamily="34" charset="0"/>
              <a:buChar char="•"/>
            </a:pPr>
            <a:r>
              <a:rPr lang="en-US" dirty="0"/>
              <a:t>Create columns with Microsoft Word’s formatting tools, not by tabbing or creating a makeshift table to arrange text.</a:t>
            </a:r>
          </a:p>
          <a:p>
            <a:pPr marL="342900" indent="-342900">
              <a:buFont typeface="Arial" panose="020B0604020202020204" pitchFamily="34" charset="0"/>
              <a:buChar char="•"/>
            </a:pPr>
            <a:r>
              <a:rPr lang="en-US" dirty="0"/>
              <a:t>Inserting section breaks and adjusting your margins can help you change the layout of your page if necessary.</a:t>
            </a:r>
          </a:p>
        </p:txBody>
      </p:sp>
      <p:pic>
        <p:nvPicPr>
          <p:cNvPr id="5" name="Picture 4" descr="A screenshot of the Page Layout tab with the Spacing section highlighted."/>
          <p:cNvPicPr>
            <a:picLocks noChangeAspect="1"/>
          </p:cNvPicPr>
          <p:nvPr/>
        </p:nvPicPr>
        <p:blipFill>
          <a:blip r:embed="rId2"/>
          <a:stretch>
            <a:fillRect/>
          </a:stretch>
        </p:blipFill>
        <p:spPr>
          <a:xfrm>
            <a:off x="2435754" y="4318612"/>
            <a:ext cx="7038752" cy="2423176"/>
          </a:xfrm>
          <a:prstGeom prst="rect">
            <a:avLst/>
          </a:prstGeom>
        </p:spPr>
      </p:pic>
    </p:spTree>
    <p:extLst>
      <p:ext uri="{BB962C8B-B14F-4D97-AF65-F5344CB8AC3E}">
        <p14:creationId xmlns:p14="http://schemas.microsoft.com/office/powerpoint/2010/main" val="3570514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1519519" y="860612"/>
            <a:ext cx="8465310" cy="2932455"/>
          </a:xfrm>
        </p:spPr>
        <p:txBody>
          <a:bodyPr/>
          <a:lstStyle/>
          <a:p>
            <a:pPr algn="ctr">
              <a:lnSpc>
                <a:spcPct val="100000"/>
              </a:lnSpc>
            </a:pPr>
            <a:r>
              <a:rPr lang="en-US" sz="6600" dirty="0">
                <a:solidFill>
                  <a:srgbClr val="EEB211"/>
                </a:solidFill>
              </a:rPr>
              <a:t>Checking for Accessibility</a:t>
            </a:r>
          </a:p>
        </p:txBody>
      </p:sp>
    </p:spTree>
    <p:extLst>
      <p:ext uri="{BB962C8B-B14F-4D97-AF65-F5344CB8AC3E}">
        <p14:creationId xmlns:p14="http://schemas.microsoft.com/office/powerpoint/2010/main" val="4083246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75B90-4A5F-4BB0-A41D-930106881AF1}"/>
              </a:ext>
            </a:extLst>
          </p:cNvPr>
          <p:cNvSpPr>
            <a:spLocks noGrp="1"/>
          </p:cNvSpPr>
          <p:nvPr>
            <p:ph type="title"/>
          </p:nvPr>
        </p:nvSpPr>
        <p:spPr>
          <a:xfrm>
            <a:off x="0" y="0"/>
            <a:ext cx="12192000" cy="991352"/>
          </a:xfrm>
        </p:spPr>
        <p:txBody>
          <a:bodyPr/>
          <a:lstStyle/>
          <a:p>
            <a:r>
              <a:rPr lang="en-US" dirty="0"/>
              <a:t>Assessing Web Resources</a:t>
            </a:r>
          </a:p>
        </p:txBody>
      </p:sp>
      <p:sp>
        <p:nvSpPr>
          <p:cNvPr id="3" name="Content Placeholder 2">
            <a:extLst>
              <a:ext uri="{FF2B5EF4-FFF2-40B4-BE49-F238E27FC236}">
                <a16:creationId xmlns:a16="http://schemas.microsoft.com/office/drawing/2014/main" id="{89DCAEB1-0071-42F4-98D3-DC2DD97D92C8}"/>
              </a:ext>
            </a:extLst>
          </p:cNvPr>
          <p:cNvSpPr>
            <a:spLocks noGrp="1"/>
          </p:cNvSpPr>
          <p:nvPr>
            <p:ph sz="half" idx="1"/>
          </p:nvPr>
        </p:nvSpPr>
        <p:spPr>
          <a:xfrm>
            <a:off x="405008" y="4733273"/>
            <a:ext cx="10667999" cy="1143000"/>
          </a:xfrm>
        </p:spPr>
        <p:txBody>
          <a:bodyPr/>
          <a:lstStyle/>
          <a:p>
            <a:r>
              <a:rPr lang="en-US" b="1" dirty="0"/>
              <a:t>Note: Always check materials after uploading them to a learning platform to make sure they are still accessible.</a:t>
            </a:r>
          </a:p>
        </p:txBody>
      </p:sp>
      <p:sp>
        <p:nvSpPr>
          <p:cNvPr id="4" name="Content Placeholder 3">
            <a:extLst>
              <a:ext uri="{FF2B5EF4-FFF2-40B4-BE49-F238E27FC236}">
                <a16:creationId xmlns:a16="http://schemas.microsoft.com/office/drawing/2014/main" id="{16199B70-F87B-4AD1-9345-22D90BDAC140}"/>
              </a:ext>
            </a:extLst>
          </p:cNvPr>
          <p:cNvSpPr>
            <a:spLocks noGrp="1"/>
          </p:cNvSpPr>
          <p:nvPr>
            <p:ph sz="half" idx="2"/>
          </p:nvPr>
        </p:nvSpPr>
        <p:spPr>
          <a:xfrm>
            <a:off x="405008" y="1728323"/>
            <a:ext cx="7563556" cy="2615077"/>
          </a:xfrm>
        </p:spPr>
        <p:txBody>
          <a:bodyPr/>
          <a:lstStyle/>
          <a:p>
            <a:r>
              <a:rPr lang="en-US" dirty="0"/>
              <a:t>Key accessibility features to look for include:</a:t>
            </a:r>
          </a:p>
          <a:p>
            <a:pPr marL="457200" indent="-457200">
              <a:buFont typeface="+mj-lt"/>
              <a:buAutoNum type="arabicPeriod"/>
            </a:pPr>
            <a:r>
              <a:rPr lang="en-US" dirty="0"/>
              <a:t>Clear navigation with Headings or Bookmarks</a:t>
            </a:r>
          </a:p>
          <a:p>
            <a:pPr marL="457200" indent="-457200">
              <a:buFont typeface="+mj-lt"/>
              <a:buAutoNum type="arabicPeriod"/>
            </a:pPr>
            <a:r>
              <a:rPr lang="en-US" dirty="0"/>
              <a:t>Accessible text that can be highlighted </a:t>
            </a:r>
          </a:p>
          <a:p>
            <a:pPr marL="457200" indent="-457200">
              <a:buFont typeface="+mj-lt"/>
              <a:buAutoNum type="arabicPeriod"/>
            </a:pPr>
            <a:r>
              <a:rPr lang="en-US" dirty="0"/>
              <a:t>Text that can be selected in a logical reading order</a:t>
            </a:r>
          </a:p>
          <a:p>
            <a:pPr marL="457200" indent="-457200">
              <a:buFont typeface="+mj-lt"/>
              <a:buAutoNum type="arabicPeriod"/>
            </a:pPr>
            <a:r>
              <a:rPr lang="en-US" dirty="0"/>
              <a:t>Alternative text description for all images</a:t>
            </a:r>
          </a:p>
          <a:p>
            <a:endParaRPr lang="en-US" dirty="0"/>
          </a:p>
        </p:txBody>
      </p:sp>
    </p:spTree>
    <p:extLst>
      <p:ext uri="{BB962C8B-B14F-4D97-AF65-F5344CB8AC3E}">
        <p14:creationId xmlns:p14="http://schemas.microsoft.com/office/powerpoint/2010/main" val="80092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91352"/>
          </a:xfrm>
        </p:spPr>
        <p:txBody>
          <a:bodyPr/>
          <a:lstStyle/>
          <a:p>
            <a:r>
              <a:rPr lang="en-US" dirty="0"/>
              <a:t>Accessibility Checker in Office</a:t>
            </a:r>
          </a:p>
        </p:txBody>
      </p:sp>
      <p:sp>
        <p:nvSpPr>
          <p:cNvPr id="3" name="Content Placeholder 2"/>
          <p:cNvSpPr>
            <a:spLocks noGrp="1"/>
          </p:cNvSpPr>
          <p:nvPr>
            <p:ph sz="half" idx="1"/>
          </p:nvPr>
        </p:nvSpPr>
        <p:spPr>
          <a:xfrm>
            <a:off x="210327" y="1371599"/>
            <a:ext cx="7970841" cy="5081903"/>
          </a:xfrm>
        </p:spPr>
        <p:txBody>
          <a:bodyPr/>
          <a:lstStyle/>
          <a:p>
            <a:pPr marL="342900" indent="-342900">
              <a:buFont typeface="Arial" panose="020B0604020202020204" pitchFamily="34" charset="0"/>
              <a:buChar char="•"/>
            </a:pPr>
            <a:r>
              <a:rPr lang="en-US" dirty="0"/>
              <a:t>To check Microsoft Word files for accessibility, save your document as a .docx file. For a PowerPoint presentation, save as a .pptx file.</a:t>
            </a:r>
          </a:p>
          <a:p>
            <a:pPr marL="342900" indent="-342900">
              <a:buFont typeface="Arial" panose="020B0604020202020204" pitchFamily="34" charset="0"/>
              <a:buChar char="•"/>
            </a:pPr>
            <a:r>
              <a:rPr lang="en-US" dirty="0"/>
              <a:t>Go to the </a:t>
            </a:r>
            <a:r>
              <a:rPr lang="en-US" b="1" dirty="0"/>
              <a:t>Review</a:t>
            </a:r>
            <a:r>
              <a:rPr lang="en-US" dirty="0"/>
              <a:t> tab and select </a:t>
            </a:r>
            <a:r>
              <a:rPr lang="en-US" b="1" dirty="0"/>
              <a:t>Check Accessibility</a:t>
            </a:r>
            <a:r>
              <a:rPr lang="en-US" dirty="0"/>
              <a:t>. Note: If you are working with an older version of Office, click on the </a:t>
            </a:r>
            <a:r>
              <a:rPr lang="en-US" b="1" dirty="0"/>
              <a:t>File</a:t>
            </a:r>
            <a:r>
              <a:rPr lang="en-US" dirty="0"/>
              <a:t> tab and click on </a:t>
            </a:r>
            <a:r>
              <a:rPr lang="en-US" b="1" dirty="0"/>
              <a:t>Check for Issues</a:t>
            </a:r>
            <a:r>
              <a:rPr lang="en-US" dirty="0"/>
              <a:t> and select </a:t>
            </a:r>
            <a:r>
              <a:rPr lang="en-US" b="1" dirty="0"/>
              <a:t>Check Accessibility</a:t>
            </a:r>
            <a:r>
              <a:rPr lang="en-US" dirty="0"/>
              <a:t>. </a:t>
            </a:r>
          </a:p>
          <a:p>
            <a:pPr marL="342900" indent="-342900">
              <a:buFont typeface="Arial" panose="020B0604020202020204" pitchFamily="34" charset="0"/>
              <a:buChar char="•"/>
            </a:pPr>
            <a:r>
              <a:rPr lang="en-US" dirty="0"/>
              <a:t>The accessibility checker will open in a separate pane and list all errors and warnings with links to where they occur in the document.</a:t>
            </a:r>
          </a:p>
          <a:p>
            <a:pPr marL="342900" indent="-342900">
              <a:buFont typeface="Arial" panose="020B0604020202020204" pitchFamily="34" charset="0"/>
              <a:buChar char="•"/>
            </a:pPr>
            <a:r>
              <a:rPr lang="en-US" dirty="0"/>
              <a:t>Additional information appears below, instructing you on why this might cause a problem and how to fix the issue.</a:t>
            </a:r>
          </a:p>
          <a:p>
            <a:endParaRPr lang="en-US" dirty="0"/>
          </a:p>
        </p:txBody>
      </p:sp>
      <p:pic>
        <p:nvPicPr>
          <p:cNvPr id="5" name="Picture 4" descr="A screenshot of the Accessibility Checker which illustrates clicking the error and viewing additional information about the error."/>
          <p:cNvPicPr>
            <a:picLocks noChangeAspect="1"/>
          </p:cNvPicPr>
          <p:nvPr/>
        </p:nvPicPr>
        <p:blipFill>
          <a:blip r:embed="rId2"/>
          <a:stretch>
            <a:fillRect/>
          </a:stretch>
        </p:blipFill>
        <p:spPr>
          <a:xfrm>
            <a:off x="8563086" y="991351"/>
            <a:ext cx="3246996" cy="5690751"/>
          </a:xfrm>
          <a:prstGeom prst="rect">
            <a:avLst/>
          </a:prstGeom>
        </p:spPr>
      </p:pic>
    </p:spTree>
    <p:extLst>
      <p:ext uri="{BB962C8B-B14F-4D97-AF65-F5344CB8AC3E}">
        <p14:creationId xmlns:p14="http://schemas.microsoft.com/office/powerpoint/2010/main" val="3094602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7568E8-CEB9-4401-9379-5FBEB8E4E848}"/>
              </a:ext>
            </a:extLst>
          </p:cNvPr>
          <p:cNvSpPr>
            <a:spLocks noGrp="1"/>
          </p:cNvSpPr>
          <p:nvPr>
            <p:ph type="title"/>
          </p:nvPr>
        </p:nvSpPr>
        <p:spPr>
          <a:xfrm>
            <a:off x="0" y="0"/>
            <a:ext cx="12192000" cy="991352"/>
          </a:xfrm>
        </p:spPr>
        <p:txBody>
          <a:bodyPr/>
          <a:lstStyle/>
          <a:p>
            <a:r>
              <a:rPr lang="en-US" dirty="0"/>
              <a:t>CIDI’s Products and Services</a:t>
            </a:r>
          </a:p>
        </p:txBody>
      </p:sp>
      <p:sp>
        <p:nvSpPr>
          <p:cNvPr id="5" name="Content Placeholder 4">
            <a:extLst>
              <a:ext uri="{FF2B5EF4-FFF2-40B4-BE49-F238E27FC236}">
                <a16:creationId xmlns:a16="http://schemas.microsoft.com/office/drawing/2014/main" id="{116BB057-A22E-4CC9-94CB-46C5EA5D1724}"/>
              </a:ext>
            </a:extLst>
          </p:cNvPr>
          <p:cNvSpPr>
            <a:spLocks noGrp="1"/>
          </p:cNvSpPr>
          <p:nvPr>
            <p:ph idx="1"/>
          </p:nvPr>
        </p:nvSpPr>
        <p:spPr>
          <a:xfrm>
            <a:off x="206477" y="1397270"/>
            <a:ext cx="11665976" cy="5444068"/>
          </a:xfrm>
        </p:spPr>
        <p:txBody>
          <a:bodyPr/>
          <a:lstStyle/>
          <a:p>
            <a:pPr marL="342900" indent="-342900">
              <a:buFont typeface="Arial" panose="020B0604020202020204" pitchFamily="34" charset="0"/>
              <a:buChar char="•"/>
            </a:pPr>
            <a:r>
              <a:rPr lang="en-US" sz="2200" dirty="0"/>
              <a:t>E-Text Services: we transform textbooks, supplements, journals, brochures, manuals – basically any print material – into a variety of accessible electronic formats, including PDF, DOC, EPUB, DAISY, HMTL, and PowerPoint files.</a:t>
            </a:r>
          </a:p>
          <a:p>
            <a:pPr marL="342900" indent="-342900">
              <a:buFont typeface="Arial" panose="020B0604020202020204" pitchFamily="34" charset="0"/>
              <a:buChar char="•"/>
            </a:pPr>
            <a:r>
              <a:rPr lang="en-US" sz="2200" dirty="0"/>
              <a:t>Braille Services produce timely, cost-effective, high-quality electronic and embossed Braille and custom tactile graphics.</a:t>
            </a:r>
          </a:p>
          <a:p>
            <a:pPr marL="342900" indent="-342900">
              <a:buFont typeface="Arial" panose="020B0604020202020204" pitchFamily="34" charset="0"/>
              <a:buChar char="•"/>
            </a:pPr>
            <a:r>
              <a:rPr lang="en-US" sz="2200" dirty="0"/>
              <a:t>Captioning and Described Media Services make classroom lectures, meetings, labs, or webinars fully accessible for deaf or hard-of-hearing and provide post-production transcripts, captioning, and described video.</a:t>
            </a:r>
          </a:p>
          <a:p>
            <a:pPr marL="342900" indent="-342900">
              <a:buFont typeface="Arial" panose="020B0604020202020204" pitchFamily="34" charset="0"/>
              <a:buChar char="•"/>
            </a:pPr>
            <a:r>
              <a:rPr lang="en-US" sz="2200" dirty="0"/>
              <a:t>Certified Assistive Technology Team conducts on-site and remote assessments, and offer demonstrations, training, and assistive technology for education, work, and daily living environments. </a:t>
            </a:r>
          </a:p>
          <a:p>
            <a:pPr marL="342900" indent="-342900">
              <a:buFont typeface="Arial" panose="020B0604020202020204" pitchFamily="34" charset="0"/>
              <a:buChar char="•"/>
            </a:pPr>
            <a:r>
              <a:rPr lang="en-US" sz="2200" dirty="0"/>
              <a:t>ICT Accessibility Compliance Consultations focus on the accessibility needs of organizations, offering technical assistance, customer support, and evaluation of overall website accessibility.</a:t>
            </a:r>
          </a:p>
        </p:txBody>
      </p:sp>
    </p:spTree>
    <p:extLst>
      <p:ext uri="{BB962C8B-B14F-4D97-AF65-F5344CB8AC3E}">
        <p14:creationId xmlns:p14="http://schemas.microsoft.com/office/powerpoint/2010/main" val="568808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91352"/>
          </a:xfrm>
        </p:spPr>
        <p:txBody>
          <a:bodyPr/>
          <a:lstStyle/>
          <a:p>
            <a:r>
              <a:rPr lang="en-US" dirty="0"/>
              <a:t>Accessibility Report in Adobe</a:t>
            </a:r>
          </a:p>
        </p:txBody>
      </p:sp>
      <p:sp>
        <p:nvSpPr>
          <p:cNvPr id="3" name="Content Placeholder 2"/>
          <p:cNvSpPr>
            <a:spLocks noGrp="1"/>
          </p:cNvSpPr>
          <p:nvPr>
            <p:ph sz="half" idx="1"/>
          </p:nvPr>
        </p:nvSpPr>
        <p:spPr>
          <a:xfrm>
            <a:off x="613273" y="1776469"/>
            <a:ext cx="5203633" cy="4525178"/>
          </a:xfrm>
        </p:spPr>
        <p:txBody>
          <a:bodyPr/>
          <a:lstStyle/>
          <a:p>
            <a:pPr marL="342900" indent="-342900">
              <a:buFont typeface="Arial" panose="020B0604020202020204" pitchFamily="34" charset="0"/>
              <a:buChar char="•"/>
            </a:pPr>
            <a:r>
              <a:rPr lang="en-US" dirty="0"/>
              <a:t>To check PDF files for accessibility, generate an Accessibility Report in the Accessibility Tools options of Adobe Acrobat.</a:t>
            </a:r>
          </a:p>
          <a:p>
            <a:pPr marL="342900" indent="-342900">
              <a:buFont typeface="Arial" panose="020B0604020202020204" pitchFamily="34" charset="0"/>
              <a:buChar char="•"/>
            </a:pPr>
            <a:r>
              <a:rPr lang="en-US" dirty="0"/>
              <a:t>Click on “Full Check” to open a list of things you’d like your check to include, such as figures missing alt text, missing bookmarks, errors in reading order, color contrast, not having a language selected, etc. </a:t>
            </a:r>
          </a:p>
          <a:p>
            <a:endParaRPr lang="en-US" dirty="0"/>
          </a:p>
        </p:txBody>
      </p:sp>
      <p:pic>
        <p:nvPicPr>
          <p:cNvPr id="5" name="Picture 4" descr="The Accessibility Checker dialog box in Adobe Acrobat."/>
          <p:cNvPicPr>
            <a:picLocks noChangeAspect="1"/>
          </p:cNvPicPr>
          <p:nvPr/>
        </p:nvPicPr>
        <p:blipFill>
          <a:blip r:embed="rId2"/>
          <a:stretch>
            <a:fillRect/>
          </a:stretch>
        </p:blipFill>
        <p:spPr>
          <a:xfrm>
            <a:off x="6377323" y="1039887"/>
            <a:ext cx="5487843" cy="5742303"/>
          </a:xfrm>
          <a:prstGeom prst="rect">
            <a:avLst/>
          </a:prstGeom>
        </p:spPr>
      </p:pic>
    </p:spTree>
    <p:extLst>
      <p:ext uri="{BB962C8B-B14F-4D97-AF65-F5344CB8AC3E}">
        <p14:creationId xmlns:p14="http://schemas.microsoft.com/office/powerpoint/2010/main" val="3873757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1519519" y="860612"/>
            <a:ext cx="8465310" cy="2932455"/>
          </a:xfrm>
        </p:spPr>
        <p:txBody>
          <a:bodyPr/>
          <a:lstStyle/>
          <a:p>
            <a:pPr algn="ctr">
              <a:lnSpc>
                <a:spcPct val="100000"/>
              </a:lnSpc>
            </a:pPr>
            <a:r>
              <a:rPr lang="en-US" sz="6600" dirty="0">
                <a:solidFill>
                  <a:srgbClr val="EEB211"/>
                </a:solidFill>
              </a:rPr>
              <a:t>Alternative Text</a:t>
            </a:r>
          </a:p>
        </p:txBody>
      </p:sp>
    </p:spTree>
    <p:extLst>
      <p:ext uri="{BB962C8B-B14F-4D97-AF65-F5344CB8AC3E}">
        <p14:creationId xmlns:p14="http://schemas.microsoft.com/office/powerpoint/2010/main" val="2817176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12192000" cy="988142"/>
          </a:xfrm>
        </p:spPr>
        <p:txBody>
          <a:bodyPr/>
          <a:lstStyle/>
          <a:p>
            <a:r>
              <a:rPr lang="en-US" dirty="0">
                <a:solidFill>
                  <a:srgbClr val="EEB211"/>
                </a:solidFill>
              </a:rPr>
              <a:t>Alternative Text Descriptions</a:t>
            </a:r>
          </a:p>
        </p:txBody>
      </p:sp>
      <p:sp>
        <p:nvSpPr>
          <p:cNvPr id="5" name="Text Placeholder 4"/>
          <p:cNvSpPr>
            <a:spLocks noGrp="1"/>
          </p:cNvSpPr>
          <p:nvPr>
            <p:ph type="body" idx="1"/>
          </p:nvPr>
        </p:nvSpPr>
        <p:spPr>
          <a:xfrm>
            <a:off x="582934" y="1136823"/>
            <a:ext cx="10585075" cy="1012121"/>
          </a:xfrm>
        </p:spPr>
        <p:txBody>
          <a:bodyPr>
            <a:noAutofit/>
          </a:bodyPr>
          <a:lstStyle/>
          <a:p>
            <a:pPr marL="0" lvl="1">
              <a:spcBef>
                <a:spcPts val="1000"/>
              </a:spcBef>
            </a:pPr>
            <a:r>
              <a:rPr lang="en-US" sz="2800" b="0" dirty="0">
                <a:cs typeface="Arial" panose="020B0604020202020204" pitchFamily="34" charset="0"/>
              </a:rPr>
              <a:t>All images in a document should be fully described using </a:t>
            </a:r>
            <a:r>
              <a:rPr lang="en-US" sz="2800" b="0" dirty="0"/>
              <a:t>proper capitalization, grammar, spacing, and punctuation.</a:t>
            </a:r>
          </a:p>
        </p:txBody>
      </p:sp>
      <p:sp>
        <p:nvSpPr>
          <p:cNvPr id="2" name="Content Placeholder 1"/>
          <p:cNvSpPr>
            <a:spLocks noGrp="1"/>
          </p:cNvSpPr>
          <p:nvPr>
            <p:ph sz="half" idx="2"/>
          </p:nvPr>
        </p:nvSpPr>
        <p:spPr>
          <a:xfrm>
            <a:off x="6585735" y="2677725"/>
            <a:ext cx="5404207" cy="4067090"/>
          </a:xfrm>
        </p:spPr>
        <p:txBody>
          <a:bodyPr>
            <a:normAutofit fontScale="92500" lnSpcReduction="10000"/>
          </a:bodyPr>
          <a:lstStyle/>
          <a:p>
            <a:pPr marL="342900" lvl="1" indent="0">
              <a:spcBef>
                <a:spcPts val="0"/>
              </a:spcBef>
              <a:spcAft>
                <a:spcPts val="900"/>
              </a:spcAft>
              <a:buNone/>
            </a:pPr>
            <a:r>
              <a:rPr lang="en-US" sz="2800" b="1" dirty="0"/>
              <a:t>To add alternative text:</a:t>
            </a:r>
          </a:p>
          <a:p>
            <a:pPr lvl="1">
              <a:buFont typeface="Arial" panose="020B0604020202020204" pitchFamily="34" charset="0"/>
              <a:buChar char="•"/>
            </a:pPr>
            <a:r>
              <a:rPr lang="en-US" dirty="0"/>
              <a:t>Right-click on the image.</a:t>
            </a:r>
          </a:p>
          <a:p>
            <a:pPr lvl="1">
              <a:buFont typeface="Arial" panose="020B0604020202020204" pitchFamily="34" charset="0"/>
              <a:buChar char="•"/>
            </a:pPr>
            <a:r>
              <a:rPr lang="en-US" dirty="0"/>
              <a:t>Choose Edit Alt Text.</a:t>
            </a:r>
          </a:p>
          <a:p>
            <a:pPr lvl="1">
              <a:buFont typeface="Arial" panose="020B0604020202020204" pitchFamily="34" charset="0"/>
              <a:buChar char="•"/>
            </a:pPr>
            <a:r>
              <a:rPr lang="en-US" dirty="0"/>
              <a:t>Note: In older versions of Office, choose Format Picture. Select Layout Properties icon. Click on the Alt Text link.</a:t>
            </a:r>
          </a:p>
          <a:p>
            <a:pPr lvl="1">
              <a:buFont typeface="Arial" panose="020B0604020202020204" pitchFamily="34" charset="0"/>
              <a:buChar char="•"/>
            </a:pPr>
            <a:r>
              <a:rPr lang="en-US" dirty="0"/>
              <a:t>Type in the description field.</a:t>
            </a:r>
          </a:p>
          <a:p>
            <a:pPr lvl="1">
              <a:buFont typeface="Arial" panose="020B0604020202020204" pitchFamily="34" charset="0"/>
              <a:buChar char="•"/>
            </a:pPr>
            <a:r>
              <a:rPr lang="en-US" dirty="0"/>
              <a:t>Do not use hard line breaks.</a:t>
            </a:r>
          </a:p>
        </p:txBody>
      </p:sp>
      <p:pic>
        <p:nvPicPr>
          <p:cNvPr id="8" name="Picture 7" descr="A screenshot of a painting and the Format Picture dialog box where you can add an alternate text descrip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54" y="2409121"/>
            <a:ext cx="6264332" cy="4335694"/>
          </a:xfrm>
          <a:prstGeom prst="rect">
            <a:avLst/>
          </a:prstGeom>
        </p:spPr>
      </p:pic>
    </p:spTree>
    <p:extLst>
      <p:ext uri="{BB962C8B-B14F-4D97-AF65-F5344CB8AC3E}">
        <p14:creationId xmlns:p14="http://schemas.microsoft.com/office/powerpoint/2010/main" val="2967891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12192000" cy="988142"/>
          </a:xfrm>
        </p:spPr>
        <p:txBody>
          <a:bodyPr/>
          <a:lstStyle/>
          <a:p>
            <a:r>
              <a:rPr lang="en-US" dirty="0">
                <a:solidFill>
                  <a:srgbClr val="EEB211"/>
                </a:solidFill>
              </a:rPr>
              <a:t>Automated Alt Text</a:t>
            </a:r>
          </a:p>
        </p:txBody>
      </p:sp>
      <p:sp>
        <p:nvSpPr>
          <p:cNvPr id="5" name="Text Placeholder 4"/>
          <p:cNvSpPr>
            <a:spLocks noGrp="1"/>
          </p:cNvSpPr>
          <p:nvPr>
            <p:ph type="body" idx="1"/>
          </p:nvPr>
        </p:nvSpPr>
        <p:spPr>
          <a:xfrm>
            <a:off x="0" y="1399308"/>
            <a:ext cx="4973782" cy="4599709"/>
          </a:xfrm>
        </p:spPr>
        <p:txBody>
          <a:bodyPr>
            <a:noAutofit/>
          </a:bodyPr>
          <a:lstStyle/>
          <a:p>
            <a:pPr marL="0" lvl="1">
              <a:spcBef>
                <a:spcPts val="1000"/>
              </a:spcBef>
            </a:pPr>
            <a:r>
              <a:rPr lang="en-US" sz="2400" b="0" dirty="0">
                <a:cs typeface="Arial" panose="020B0604020202020204" pitchFamily="34" charset="0"/>
              </a:rPr>
              <a:t>Microsoft now autogenerates alternative text by default. </a:t>
            </a:r>
            <a:r>
              <a:rPr lang="en-US" sz="2400" b="0" dirty="0"/>
              <a:t>To disable this feature in both Microsoft Word and PowerPoint:</a:t>
            </a:r>
          </a:p>
          <a:p>
            <a:pPr marL="0" lvl="1">
              <a:spcBef>
                <a:spcPts val="1000"/>
              </a:spcBef>
            </a:pPr>
            <a:endParaRPr lang="en-US" sz="2400" b="0" dirty="0"/>
          </a:p>
          <a:p>
            <a:pPr marL="342900" lvl="0" indent="-342900">
              <a:buFont typeface="Arial" panose="020B0604020202020204" pitchFamily="34" charset="0"/>
              <a:buChar char="•"/>
            </a:pPr>
            <a:r>
              <a:rPr lang="en-US" b="0" dirty="0"/>
              <a:t>Click on </a:t>
            </a:r>
            <a:r>
              <a:rPr lang="en-US" dirty="0"/>
              <a:t>File</a:t>
            </a:r>
          </a:p>
          <a:p>
            <a:pPr marL="342900" lvl="0" indent="-342900">
              <a:buFont typeface="Arial" panose="020B0604020202020204" pitchFamily="34" charset="0"/>
              <a:buChar char="•"/>
            </a:pPr>
            <a:r>
              <a:rPr lang="en-US" b="0" dirty="0"/>
              <a:t>Click on </a:t>
            </a:r>
            <a:r>
              <a:rPr lang="en-US" dirty="0"/>
              <a:t>Options</a:t>
            </a:r>
          </a:p>
          <a:p>
            <a:pPr marL="342900" lvl="0" indent="-342900">
              <a:buFont typeface="Arial" panose="020B0604020202020204" pitchFamily="34" charset="0"/>
              <a:buChar char="•"/>
            </a:pPr>
            <a:r>
              <a:rPr lang="en-US" b="0" dirty="0"/>
              <a:t>Select </a:t>
            </a:r>
            <a:r>
              <a:rPr lang="en-US" dirty="0"/>
              <a:t>Ease of Access </a:t>
            </a:r>
            <a:r>
              <a:rPr lang="en-US" b="0" dirty="0"/>
              <a:t>on the left</a:t>
            </a:r>
          </a:p>
          <a:p>
            <a:pPr marL="342900" lvl="0" indent="-342900">
              <a:buFont typeface="Arial" panose="020B0604020202020204" pitchFamily="34" charset="0"/>
              <a:buChar char="•"/>
            </a:pPr>
            <a:r>
              <a:rPr lang="en-US" b="0" dirty="0"/>
              <a:t>Scroll down and uncheck “Automatically generate alt text for me.”</a:t>
            </a:r>
          </a:p>
        </p:txBody>
      </p:sp>
      <p:pic>
        <p:nvPicPr>
          <p:cNvPr id="9" name="Picture 8" descr="A screenshot of a picture with autogenerated alternative text in a Microsoft Word document. ">
            <a:extLst>
              <a:ext uri="{FF2B5EF4-FFF2-40B4-BE49-F238E27FC236}">
                <a16:creationId xmlns:a16="http://schemas.microsoft.com/office/drawing/2014/main" id="{342BED39-7BBA-4797-8E14-509A0C109718}"/>
              </a:ext>
            </a:extLst>
          </p:cNvPr>
          <p:cNvPicPr>
            <a:picLocks noChangeAspect="1"/>
          </p:cNvPicPr>
          <p:nvPr/>
        </p:nvPicPr>
        <p:blipFill>
          <a:blip r:embed="rId2"/>
          <a:stretch>
            <a:fillRect/>
          </a:stretch>
        </p:blipFill>
        <p:spPr>
          <a:xfrm>
            <a:off x="4793673" y="1122218"/>
            <a:ext cx="7316097" cy="5663606"/>
          </a:xfrm>
          <a:prstGeom prst="rect">
            <a:avLst/>
          </a:prstGeom>
        </p:spPr>
      </p:pic>
    </p:spTree>
    <p:extLst>
      <p:ext uri="{BB962C8B-B14F-4D97-AF65-F5344CB8AC3E}">
        <p14:creationId xmlns:p14="http://schemas.microsoft.com/office/powerpoint/2010/main" val="3381750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91352"/>
          </a:xfrm>
        </p:spPr>
        <p:txBody>
          <a:bodyPr/>
          <a:lstStyle/>
          <a:p>
            <a:r>
              <a:rPr lang="en-US" dirty="0"/>
              <a:t>Adding Alt Text to a PDF File</a:t>
            </a:r>
          </a:p>
        </p:txBody>
      </p:sp>
      <p:sp>
        <p:nvSpPr>
          <p:cNvPr id="4" name="Content Placeholder 3"/>
          <p:cNvSpPr>
            <a:spLocks noGrp="1"/>
          </p:cNvSpPr>
          <p:nvPr>
            <p:ph sz="half" idx="1"/>
          </p:nvPr>
        </p:nvSpPr>
        <p:spPr>
          <a:xfrm>
            <a:off x="1" y="1391478"/>
            <a:ext cx="5618922" cy="5300870"/>
          </a:xfrm>
        </p:spPr>
        <p:txBody>
          <a:bodyPr/>
          <a:lstStyle/>
          <a:p>
            <a:pPr marL="514350" indent="-514350">
              <a:buFont typeface="Arial" panose="020B0604020202020204" pitchFamily="34" charset="0"/>
              <a:buChar char="•"/>
            </a:pPr>
            <a:r>
              <a:rPr lang="en-US" sz="2800" dirty="0"/>
              <a:t>If you need to add alt text to an image in Acrobat, first click on Tools, and select Accessibility.</a:t>
            </a:r>
          </a:p>
          <a:p>
            <a:pPr marL="514350" indent="-514350">
              <a:buFont typeface="Arial" panose="020B0604020202020204" pitchFamily="34" charset="0"/>
              <a:buChar char="•"/>
            </a:pPr>
            <a:r>
              <a:rPr lang="en-US" sz="2800" dirty="0"/>
              <a:t>Select the Reading Order tool and scroll through your file looking for images. Right click to add alt text.</a:t>
            </a:r>
          </a:p>
          <a:p>
            <a:pPr marL="514350" indent="-514350">
              <a:buFont typeface="Arial" panose="020B0604020202020204" pitchFamily="34" charset="0"/>
              <a:buChar char="•"/>
            </a:pPr>
            <a:r>
              <a:rPr lang="en-US" sz="2800" dirty="0"/>
              <a:t>Running the accessibility report will also flag these images and allow you to click on them and add alt text.</a:t>
            </a:r>
          </a:p>
        </p:txBody>
      </p:sp>
      <p:pic>
        <p:nvPicPr>
          <p:cNvPr id="6" name="Picture 5" descr="A PDF page with the Reading Order tool turned on, showing images that have no alt text writt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5357" y="991352"/>
            <a:ext cx="4648737" cy="5734012"/>
          </a:xfrm>
          <a:prstGeom prst="rect">
            <a:avLst/>
          </a:prstGeom>
        </p:spPr>
      </p:pic>
    </p:spTree>
    <p:extLst>
      <p:ext uri="{BB962C8B-B14F-4D97-AF65-F5344CB8AC3E}">
        <p14:creationId xmlns:p14="http://schemas.microsoft.com/office/powerpoint/2010/main" val="846464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12192000" cy="991352"/>
          </a:xfrm>
        </p:spPr>
        <p:txBody>
          <a:bodyPr>
            <a:normAutofit/>
          </a:bodyPr>
          <a:lstStyle/>
          <a:p>
            <a:r>
              <a:rPr lang="en-US" dirty="0"/>
              <a:t>How to Describe Images</a:t>
            </a:r>
          </a:p>
        </p:txBody>
      </p:sp>
      <p:sp>
        <p:nvSpPr>
          <p:cNvPr id="4" name="Content Placeholder 3"/>
          <p:cNvSpPr>
            <a:spLocks noGrp="1"/>
          </p:cNvSpPr>
          <p:nvPr>
            <p:ph sz="half" idx="1"/>
          </p:nvPr>
        </p:nvSpPr>
        <p:spPr>
          <a:xfrm>
            <a:off x="164665" y="1460311"/>
            <a:ext cx="5832996" cy="5135042"/>
          </a:xfrm>
        </p:spPr>
        <p:txBody>
          <a:bodyPr>
            <a:normAutofit/>
          </a:bodyPr>
          <a:lstStyle/>
          <a:p>
            <a:pPr marL="457200" lvl="0" indent="-457200">
              <a:buFont typeface="Arial" panose="020B0604020202020204" pitchFamily="34" charset="0"/>
              <a:buChar char="•"/>
            </a:pPr>
            <a:r>
              <a:rPr lang="en-US" sz="2800" dirty="0">
                <a:solidFill>
                  <a:schemeClr val="bg1"/>
                </a:solidFill>
              </a:rPr>
              <a:t>First summarize what you see in one general informative sentence.</a:t>
            </a:r>
          </a:p>
          <a:p>
            <a:pPr marL="457200" lvl="0" indent="-457200">
              <a:buFont typeface="Arial" panose="020B0604020202020204" pitchFamily="34" charset="0"/>
              <a:buChar char="•"/>
            </a:pPr>
            <a:r>
              <a:rPr lang="en-US" sz="2800" dirty="0">
                <a:solidFill>
                  <a:schemeClr val="bg1"/>
                </a:solidFill>
              </a:rPr>
              <a:t>Keep your description neutral and informative. </a:t>
            </a:r>
          </a:p>
          <a:p>
            <a:pPr marL="457200" lvl="0" indent="-457200">
              <a:buFont typeface="Arial" panose="020B0604020202020204" pitchFamily="34" charset="0"/>
              <a:buChar char="•"/>
            </a:pPr>
            <a:r>
              <a:rPr lang="en-US" sz="2800" dirty="0">
                <a:solidFill>
                  <a:schemeClr val="bg1"/>
                </a:solidFill>
              </a:rPr>
              <a:t>Use proper grammar, spelling and punctuation.</a:t>
            </a:r>
          </a:p>
          <a:p>
            <a:pPr marL="457200" lvl="0" indent="-457200">
              <a:buFont typeface="Arial" panose="020B0604020202020204" pitchFamily="34" charset="0"/>
              <a:buChar char="•"/>
            </a:pPr>
            <a:r>
              <a:rPr lang="en-US" sz="2800" dirty="0">
                <a:solidFill>
                  <a:schemeClr val="bg1"/>
                </a:solidFill>
              </a:rPr>
              <a:t>Avoid acronyms and symbols.</a:t>
            </a:r>
          </a:p>
          <a:p>
            <a:endParaRPr lang="en-US" dirty="0"/>
          </a:p>
        </p:txBody>
      </p:sp>
      <p:pic>
        <p:nvPicPr>
          <p:cNvPr id="7" name="Picture 6" descr="An enormous cat photoshopped into the waterfront of Constantinople. The cat is reclining on one elbow in a very human pose, and looking off into the dista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3650" y="1073922"/>
            <a:ext cx="5612628" cy="5612628"/>
          </a:xfrm>
          <a:prstGeom prst="rect">
            <a:avLst/>
          </a:prstGeom>
        </p:spPr>
      </p:pic>
    </p:spTree>
    <p:extLst>
      <p:ext uri="{BB962C8B-B14F-4D97-AF65-F5344CB8AC3E}">
        <p14:creationId xmlns:p14="http://schemas.microsoft.com/office/powerpoint/2010/main" val="3997957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56C11-8987-4E12-9166-55EED3CF9D55}"/>
              </a:ext>
            </a:extLst>
          </p:cNvPr>
          <p:cNvSpPr>
            <a:spLocks noGrp="1"/>
          </p:cNvSpPr>
          <p:nvPr>
            <p:ph type="title"/>
          </p:nvPr>
        </p:nvSpPr>
        <p:spPr>
          <a:xfrm>
            <a:off x="0" y="0"/>
            <a:ext cx="12192000" cy="991352"/>
          </a:xfrm>
        </p:spPr>
        <p:txBody>
          <a:bodyPr/>
          <a:lstStyle/>
          <a:p>
            <a:r>
              <a:rPr lang="en-US" dirty="0"/>
              <a:t>How Much Is Too Much?</a:t>
            </a:r>
          </a:p>
        </p:txBody>
      </p:sp>
      <p:sp>
        <p:nvSpPr>
          <p:cNvPr id="3" name="Content Placeholder 2">
            <a:extLst>
              <a:ext uri="{FF2B5EF4-FFF2-40B4-BE49-F238E27FC236}">
                <a16:creationId xmlns:a16="http://schemas.microsoft.com/office/drawing/2014/main" id="{29A088F2-F992-4CBC-B121-851F09C45076}"/>
              </a:ext>
            </a:extLst>
          </p:cNvPr>
          <p:cNvSpPr>
            <a:spLocks noGrp="1"/>
          </p:cNvSpPr>
          <p:nvPr>
            <p:ph sz="half" idx="1"/>
          </p:nvPr>
        </p:nvSpPr>
        <p:spPr>
          <a:xfrm>
            <a:off x="6215448" y="1717590"/>
            <a:ext cx="5399903" cy="5004486"/>
          </a:xfrm>
        </p:spPr>
        <p:txBody>
          <a:bodyPr/>
          <a:lstStyle/>
          <a:p>
            <a:pPr marL="457200" indent="-457200">
              <a:buFont typeface="Arial" panose="020B0604020202020204" pitchFamily="34" charset="0"/>
              <a:buChar char="•"/>
            </a:pPr>
            <a:r>
              <a:rPr lang="en-US" sz="2800" dirty="0"/>
              <a:t>Best practice is 125 characters, or the length of a Tweet. </a:t>
            </a:r>
          </a:p>
          <a:p>
            <a:pPr marL="457200" indent="-457200">
              <a:buFont typeface="Arial" panose="020B0604020202020204" pitchFamily="34" charset="0"/>
              <a:buChar char="•"/>
            </a:pPr>
            <a:r>
              <a:rPr lang="en-US" sz="2800" dirty="0"/>
              <a:t>The default setting for JAWS screen reading software pauses after 250 characters.</a:t>
            </a:r>
          </a:p>
          <a:p>
            <a:pPr marL="457200" indent="-457200">
              <a:buFont typeface="Arial" panose="020B0604020202020204" pitchFamily="34" charset="0"/>
              <a:buChar char="•"/>
            </a:pPr>
            <a:r>
              <a:rPr lang="en-US" sz="2800" dirty="0"/>
              <a:t>However, depending on purpose or audience, alt text can get quite long. </a:t>
            </a:r>
          </a:p>
        </p:txBody>
      </p:sp>
      <p:pic>
        <p:nvPicPr>
          <p:cNvPr id="5" name="Picture 6" descr="The Twitter bluebird logo."/>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1597" y="1915297"/>
            <a:ext cx="4505050" cy="3648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9117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256AF2C-D915-4512-8789-5DB0CE8E6CE5}"/>
              </a:ext>
            </a:extLst>
          </p:cNvPr>
          <p:cNvSpPr>
            <a:spLocks noGrp="1"/>
          </p:cNvSpPr>
          <p:nvPr>
            <p:ph type="title"/>
          </p:nvPr>
        </p:nvSpPr>
        <p:spPr>
          <a:xfrm>
            <a:off x="0" y="0"/>
            <a:ext cx="12192000" cy="991352"/>
          </a:xfrm>
        </p:spPr>
        <p:txBody>
          <a:bodyPr/>
          <a:lstStyle/>
          <a:p>
            <a:r>
              <a:rPr lang="en-US" altLang="en-US" sz="4400" dirty="0">
                <a:solidFill>
                  <a:srgbClr val="EEB211"/>
                </a:solidFill>
              </a:rPr>
              <a:t>Focus on Meaning</a:t>
            </a:r>
            <a:endParaRPr lang="en-US" sz="4400" dirty="0">
              <a:solidFill>
                <a:srgbClr val="EEB211"/>
              </a:solidFill>
            </a:endParaRPr>
          </a:p>
        </p:txBody>
      </p:sp>
      <p:sp>
        <p:nvSpPr>
          <p:cNvPr id="7" name="Content Placeholder 6"/>
          <p:cNvSpPr>
            <a:spLocks noGrp="1"/>
          </p:cNvSpPr>
          <p:nvPr>
            <p:ph sz="half" idx="2"/>
          </p:nvPr>
        </p:nvSpPr>
        <p:spPr>
          <a:xfrm>
            <a:off x="0" y="1347965"/>
            <a:ext cx="7335308" cy="5303660"/>
          </a:xfrm>
        </p:spPr>
        <p:txBody>
          <a:bodyPr>
            <a:noAutofit/>
          </a:bodyPr>
          <a:lstStyle/>
          <a:p>
            <a:pPr marL="342900" indent="-342900">
              <a:lnSpc>
                <a:spcPct val="110000"/>
              </a:lnSpc>
              <a:buFont typeface="Arial" panose="020B0604020202020204" pitchFamily="34" charset="0"/>
              <a:buChar char="•"/>
              <a:defRPr/>
            </a:pPr>
            <a:r>
              <a:rPr lang="en-US" sz="2800" dirty="0"/>
              <a:t>Avoid the common mistake of spending your time describing the appearance of symbols.</a:t>
            </a:r>
          </a:p>
          <a:p>
            <a:pPr marL="342900" indent="-342900">
              <a:lnSpc>
                <a:spcPct val="110000"/>
              </a:lnSpc>
              <a:buFont typeface="Arial" panose="020B0604020202020204" pitchFamily="34" charset="0"/>
              <a:buChar char="•"/>
              <a:defRPr/>
            </a:pPr>
            <a:r>
              <a:rPr lang="en-US" sz="2800" dirty="0"/>
              <a:t>Instead, focus on meaning, as that’s the most important information to relay.</a:t>
            </a:r>
          </a:p>
          <a:p>
            <a:pPr marL="342900" indent="-342900">
              <a:lnSpc>
                <a:spcPct val="110000"/>
              </a:lnSpc>
              <a:buFont typeface="Arial" panose="020B0604020202020204" pitchFamily="34" charset="0"/>
              <a:buChar char="•"/>
              <a:defRPr/>
            </a:pPr>
            <a:r>
              <a:rPr lang="en-US" sz="2800" dirty="0"/>
              <a:t>Example: </a:t>
            </a:r>
            <a:r>
              <a:rPr lang="en-US" sz="2800" dirty="0">
                <a:solidFill>
                  <a:schemeClr val="accent4">
                    <a:lumMod val="50000"/>
                  </a:schemeClr>
                </a:solidFill>
              </a:rPr>
              <a:t>In this image, you would want to avoid describing “a ball labeled with a plus sign” and instead you should call it “a positron.” Avoid describing “a squiggly arrow labeled with a weird y” and instead call it “a gamma ray.”</a:t>
            </a:r>
          </a:p>
        </p:txBody>
      </p:sp>
      <p:pic>
        <p:nvPicPr>
          <p:cNvPr id="5" name="Picture 6" descr="Collision of matter and antimatter. A beta particle and a positron collide to form a yellow sunburst, which is an energy released in the process of collision and there are two gamma rays emit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3988" y="1136650"/>
            <a:ext cx="4246562" cy="510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4529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962AA-8B70-4212-895B-D84CC2DCE6A3}"/>
              </a:ext>
            </a:extLst>
          </p:cNvPr>
          <p:cNvSpPr>
            <a:spLocks noGrp="1"/>
          </p:cNvSpPr>
          <p:nvPr>
            <p:ph type="title"/>
          </p:nvPr>
        </p:nvSpPr>
        <p:spPr>
          <a:xfrm>
            <a:off x="0" y="0"/>
            <a:ext cx="12192000" cy="991352"/>
          </a:xfrm>
        </p:spPr>
        <p:txBody>
          <a:bodyPr/>
          <a:lstStyle/>
          <a:p>
            <a:r>
              <a:rPr lang="en-US" dirty="0"/>
              <a:t>Consider Cognitive Load</a:t>
            </a:r>
          </a:p>
        </p:txBody>
      </p:sp>
      <p:sp>
        <p:nvSpPr>
          <p:cNvPr id="3" name="Content Placeholder 2">
            <a:extLst>
              <a:ext uri="{FF2B5EF4-FFF2-40B4-BE49-F238E27FC236}">
                <a16:creationId xmlns:a16="http://schemas.microsoft.com/office/drawing/2014/main" id="{25133BC4-3C4C-4F24-A3D4-0CFD89D9C1A0}"/>
              </a:ext>
            </a:extLst>
          </p:cNvPr>
          <p:cNvSpPr>
            <a:spLocks noGrp="1"/>
          </p:cNvSpPr>
          <p:nvPr>
            <p:ph sz="half" idx="1"/>
          </p:nvPr>
        </p:nvSpPr>
        <p:spPr>
          <a:xfrm>
            <a:off x="98854" y="1295399"/>
            <a:ext cx="6141308" cy="5461942"/>
          </a:xfrm>
        </p:spPr>
        <p:txBody>
          <a:bodyPr/>
          <a:lstStyle/>
          <a:p>
            <a:pPr marL="342900" indent="-342900">
              <a:buFont typeface="Arial" panose="020B0604020202020204" pitchFamily="34" charset="0"/>
              <a:buChar char="•"/>
            </a:pPr>
            <a:r>
              <a:rPr lang="en-US" dirty="0"/>
              <a:t>Cognitive load, also referred to as Auditory Fatigue, is something to consider when writing alternative text, so that you don’t overwhelm the listener. </a:t>
            </a:r>
          </a:p>
          <a:p>
            <a:pPr marL="342900" indent="-342900">
              <a:buFont typeface="Arial" panose="020B0604020202020204" pitchFamily="34" charset="0"/>
              <a:buChar char="•"/>
            </a:pPr>
            <a:r>
              <a:rPr lang="en-US" dirty="0"/>
              <a:t>If there is too much information contained in an alt text, it is best to shorten the alt text and add a table or list to accompany the image. This table or list can hold the information in a more logical way.</a:t>
            </a:r>
          </a:p>
          <a:p>
            <a:pPr marL="342900" indent="-342900">
              <a:buFont typeface="Arial" panose="020B0604020202020204" pitchFamily="34" charset="0"/>
              <a:buChar char="•"/>
            </a:pPr>
            <a:r>
              <a:rPr lang="en-US" dirty="0"/>
              <a:t>Keep your alt text descriptions as concise as possible and edit out repetition. Also try to group items so your description is easier for someone to process.</a:t>
            </a:r>
          </a:p>
        </p:txBody>
      </p:sp>
      <p:pic>
        <p:nvPicPr>
          <p:cNvPr id="4" name="Picture 3" descr="An infographic titled &quot;Universe Infographic Elements&quot; that contains information about the temperatures on various planets, a diagram of the solar system including distances between planets, the components of an astronaut's spacesuit, the cost of the space program, the structure of the Milky Way galaxy, Moon expeditions by various contries, the Moon and Mars Rovers diagrams, a rendering of the Space Station, and a diagram of the Earth's struct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7276" y="1099492"/>
            <a:ext cx="5657849" cy="5657849"/>
          </a:xfrm>
          <a:prstGeom prst="rect">
            <a:avLst/>
          </a:prstGeom>
        </p:spPr>
      </p:pic>
    </p:spTree>
    <p:extLst>
      <p:ext uri="{BB962C8B-B14F-4D97-AF65-F5344CB8AC3E}">
        <p14:creationId xmlns:p14="http://schemas.microsoft.com/office/powerpoint/2010/main" val="2613635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1519518" y="860612"/>
            <a:ext cx="8811025" cy="3090902"/>
          </a:xfrm>
        </p:spPr>
        <p:txBody>
          <a:bodyPr/>
          <a:lstStyle/>
          <a:p>
            <a:pPr algn="ctr">
              <a:lnSpc>
                <a:spcPct val="100000"/>
              </a:lnSpc>
            </a:pPr>
            <a:r>
              <a:rPr lang="en-US" sz="6600" dirty="0">
                <a:solidFill>
                  <a:srgbClr val="EEB211"/>
                </a:solidFill>
              </a:rPr>
              <a:t>Captioning and Transcripts</a:t>
            </a:r>
          </a:p>
        </p:txBody>
      </p:sp>
    </p:spTree>
    <p:extLst>
      <p:ext uri="{BB962C8B-B14F-4D97-AF65-F5344CB8AC3E}">
        <p14:creationId xmlns:p14="http://schemas.microsoft.com/office/powerpoint/2010/main" val="574712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BD5638E-BBF6-45AE-B23C-7096163C4FE2}"/>
              </a:ext>
            </a:extLst>
          </p:cNvPr>
          <p:cNvSpPr>
            <a:spLocks noGrp="1"/>
          </p:cNvSpPr>
          <p:nvPr>
            <p:ph type="title"/>
          </p:nvPr>
        </p:nvSpPr>
        <p:spPr>
          <a:xfrm>
            <a:off x="0" y="0"/>
            <a:ext cx="12192000" cy="991352"/>
          </a:xfrm>
        </p:spPr>
        <p:txBody>
          <a:bodyPr/>
          <a:lstStyle/>
          <a:p>
            <a:r>
              <a:rPr lang="en-US" dirty="0"/>
              <a:t>Goals for Today’s Presentation</a:t>
            </a:r>
          </a:p>
        </p:txBody>
      </p:sp>
      <p:sp>
        <p:nvSpPr>
          <p:cNvPr id="12" name="Content Placeholder 11">
            <a:extLst>
              <a:ext uri="{FF2B5EF4-FFF2-40B4-BE49-F238E27FC236}">
                <a16:creationId xmlns:a16="http://schemas.microsoft.com/office/drawing/2014/main" id="{2A96B9C0-3363-42BD-AB2A-3CBED84D46A0}"/>
              </a:ext>
            </a:extLst>
          </p:cNvPr>
          <p:cNvSpPr>
            <a:spLocks noGrp="1"/>
          </p:cNvSpPr>
          <p:nvPr>
            <p:ph idx="1"/>
          </p:nvPr>
        </p:nvSpPr>
        <p:spPr>
          <a:xfrm>
            <a:off x="281240" y="1381539"/>
            <a:ext cx="8376355" cy="4535312"/>
          </a:xfrm>
        </p:spPr>
        <p:txBody>
          <a:bodyPr/>
          <a:lstStyle/>
          <a:p>
            <a:endParaRPr lang="en-US" dirty="0"/>
          </a:p>
          <a:p>
            <a:pPr marL="457200" indent="-457200">
              <a:buAutoNum type="arabicPeriod"/>
            </a:pPr>
            <a:r>
              <a:rPr lang="en-US" sz="2800" dirty="0"/>
              <a:t>Why accessibility matters</a:t>
            </a:r>
          </a:p>
          <a:p>
            <a:pPr marL="457200" indent="-457200">
              <a:buAutoNum type="arabicPeriod"/>
            </a:pPr>
            <a:r>
              <a:rPr lang="en-US" sz="2800" dirty="0"/>
              <a:t>How to create accessible documents</a:t>
            </a:r>
          </a:p>
          <a:p>
            <a:pPr marL="457200" indent="-457200">
              <a:buFontTx/>
              <a:buAutoNum type="arabicPeriod"/>
            </a:pPr>
            <a:r>
              <a:rPr lang="en-US" sz="2800" dirty="0"/>
              <a:t>Checking web resources for accessibility</a:t>
            </a:r>
          </a:p>
          <a:p>
            <a:pPr marL="457200" indent="-457200">
              <a:buAutoNum type="arabicPeriod"/>
            </a:pPr>
            <a:r>
              <a:rPr lang="en-US" sz="2800" dirty="0"/>
              <a:t>How to write alternative text for images</a:t>
            </a:r>
          </a:p>
          <a:p>
            <a:pPr marL="457200" indent="-457200">
              <a:buAutoNum type="arabicPeriod"/>
            </a:pPr>
            <a:r>
              <a:rPr lang="en-US" sz="2800" dirty="0"/>
              <a:t>Captioning and transcripts for videos</a:t>
            </a:r>
          </a:p>
        </p:txBody>
      </p:sp>
    </p:spTree>
    <p:extLst>
      <p:ext uri="{BB962C8B-B14F-4D97-AF65-F5344CB8AC3E}">
        <p14:creationId xmlns:p14="http://schemas.microsoft.com/office/powerpoint/2010/main" val="4114423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91352"/>
          </a:xfrm>
        </p:spPr>
        <p:txBody>
          <a:bodyPr>
            <a:normAutofit/>
          </a:bodyPr>
          <a:lstStyle/>
          <a:p>
            <a:r>
              <a:rPr lang="en-US" dirty="0"/>
              <a:t>Captioning for Classes and Videos</a:t>
            </a:r>
          </a:p>
        </p:txBody>
      </p:sp>
      <p:sp>
        <p:nvSpPr>
          <p:cNvPr id="3" name="Content Placeholder 2"/>
          <p:cNvSpPr>
            <a:spLocks noGrp="1"/>
          </p:cNvSpPr>
          <p:nvPr>
            <p:ph idx="1"/>
          </p:nvPr>
        </p:nvSpPr>
        <p:spPr>
          <a:xfrm>
            <a:off x="1" y="1363132"/>
            <a:ext cx="11699309" cy="5187979"/>
          </a:xfrm>
        </p:spPr>
        <p:txBody>
          <a:bodyPr>
            <a:normAutofit/>
          </a:bodyPr>
          <a:lstStyle/>
          <a:p>
            <a:pPr marL="457189" indent="-457189">
              <a:buFont typeface="Arial" charset="0"/>
              <a:buChar char="•"/>
            </a:pPr>
            <a:r>
              <a:rPr lang="en-US" dirty="0"/>
              <a:t>CIDI can provide live remote captioning for classroom sessions, meetings, conferences, and events such as commencement ceremonies.</a:t>
            </a:r>
          </a:p>
          <a:p>
            <a:pPr marL="457189" indent="-457189">
              <a:buFont typeface="Arial" charset="0"/>
              <a:buChar char="•"/>
            </a:pPr>
            <a:r>
              <a:rPr lang="en-US" dirty="0"/>
              <a:t>Create accessible and high quality captions for videos.</a:t>
            </a:r>
          </a:p>
          <a:p>
            <a:pPr marL="457189" indent="-457189">
              <a:buFont typeface="Arial" charset="0"/>
              <a:buChar char="•"/>
            </a:pPr>
            <a:r>
              <a:rPr lang="en-US" dirty="0"/>
              <a:t>Provide accessible transcripts of videos.</a:t>
            </a:r>
          </a:p>
          <a:p>
            <a:pPr marL="457189" indent="-457189">
              <a:buFont typeface="Arial" charset="0"/>
              <a:buChar char="•"/>
            </a:pPr>
            <a:r>
              <a:rPr lang="en-US" dirty="0"/>
              <a:t>Provide Audio Description, including initial researching of video content, writing scripts, recording audio with human voice actors, editing audio for clarity, and adding the final audio recordings to video content.</a:t>
            </a:r>
          </a:p>
        </p:txBody>
      </p:sp>
    </p:spTree>
    <p:extLst>
      <p:ext uri="{BB962C8B-B14F-4D97-AF65-F5344CB8AC3E}">
        <p14:creationId xmlns:p14="http://schemas.microsoft.com/office/powerpoint/2010/main" val="8434411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91352"/>
          </a:xfrm>
        </p:spPr>
        <p:txBody>
          <a:bodyPr/>
          <a:lstStyle/>
          <a:p>
            <a:r>
              <a:rPr lang="en-US" dirty="0"/>
              <a:t>Audio Description</a:t>
            </a:r>
          </a:p>
        </p:txBody>
      </p:sp>
      <p:sp>
        <p:nvSpPr>
          <p:cNvPr id="3" name="Content Placeholder 2"/>
          <p:cNvSpPr>
            <a:spLocks noGrp="1"/>
          </p:cNvSpPr>
          <p:nvPr>
            <p:ph idx="1"/>
          </p:nvPr>
        </p:nvSpPr>
        <p:spPr>
          <a:xfrm>
            <a:off x="622126" y="1588601"/>
            <a:ext cx="10947747" cy="4834466"/>
          </a:xfrm>
        </p:spPr>
        <p:txBody>
          <a:bodyPr/>
          <a:lstStyle/>
          <a:p>
            <a:pPr marL="0" indent="0">
              <a:buNone/>
            </a:pPr>
            <a:r>
              <a:rPr lang="en-US" dirty="0"/>
              <a:t>“Audio Description involves the accessibility of the visual images of theater, television, movies, and other art forms for people who are blind, have low vision, or who are otherwise visually impaired... Audio Description is commentary and narration which guides the listener through the presentation with concise, objective descriptions.” Source: The American Council of the Blind.</a:t>
            </a:r>
          </a:p>
        </p:txBody>
      </p:sp>
    </p:spTree>
    <p:extLst>
      <p:ext uri="{BB962C8B-B14F-4D97-AF65-F5344CB8AC3E}">
        <p14:creationId xmlns:p14="http://schemas.microsoft.com/office/powerpoint/2010/main" val="2881454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12192000" cy="991352"/>
          </a:xfrm>
        </p:spPr>
        <p:txBody>
          <a:bodyPr/>
          <a:lstStyle/>
          <a:p>
            <a:r>
              <a:rPr lang="en-US" dirty="0"/>
              <a:t>Audio Description Example</a:t>
            </a:r>
          </a:p>
        </p:txBody>
      </p:sp>
      <p:sp>
        <p:nvSpPr>
          <p:cNvPr id="7" name="Content Placeholder 6"/>
          <p:cNvSpPr>
            <a:spLocks noGrp="1"/>
          </p:cNvSpPr>
          <p:nvPr>
            <p:ph sz="half" idx="1"/>
          </p:nvPr>
        </p:nvSpPr>
        <p:spPr>
          <a:xfrm>
            <a:off x="304802" y="1289030"/>
            <a:ext cx="3653424" cy="5161874"/>
          </a:xfrm>
        </p:spPr>
        <p:txBody>
          <a:bodyPr>
            <a:normAutofit fontScale="92500"/>
          </a:bodyPr>
          <a:lstStyle/>
          <a:p>
            <a:pPr marL="0" indent="0">
              <a:buNone/>
            </a:pPr>
            <a:r>
              <a:rPr lang="en-US" sz="3600" dirty="0"/>
              <a:t>An older man holds an air horn outside of a home. Text reads “Jeff Foster: Tired of Birds.” The Weather Channel logo appears in the lower right.</a:t>
            </a:r>
          </a:p>
        </p:txBody>
      </p:sp>
      <p:pic>
        <p:nvPicPr>
          <p:cNvPr id="9" name="Content Placeholder 4" descr="Image with description on slide."/>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848006" y="1312101"/>
            <a:ext cx="8237656" cy="4650288"/>
          </a:xfrm>
        </p:spPr>
      </p:pic>
    </p:spTree>
    <p:extLst>
      <p:ext uri="{BB962C8B-B14F-4D97-AF65-F5344CB8AC3E}">
        <p14:creationId xmlns:p14="http://schemas.microsoft.com/office/powerpoint/2010/main" val="9401280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4BA9A5-A9A3-4620-BBD7-35F31784845F}"/>
              </a:ext>
            </a:extLst>
          </p:cNvPr>
          <p:cNvSpPr>
            <a:spLocks noGrp="1"/>
          </p:cNvSpPr>
          <p:nvPr>
            <p:ph type="ctrTitle"/>
          </p:nvPr>
        </p:nvSpPr>
        <p:spPr>
          <a:xfrm>
            <a:off x="4967109" y="1938867"/>
            <a:ext cx="6795913" cy="654755"/>
          </a:xfrm>
        </p:spPr>
        <p:txBody>
          <a:bodyPr/>
          <a:lstStyle/>
          <a:p>
            <a:r>
              <a:rPr lang="en-US" dirty="0"/>
              <a:t>Have Further Questions?</a:t>
            </a:r>
          </a:p>
        </p:txBody>
      </p:sp>
      <p:sp>
        <p:nvSpPr>
          <p:cNvPr id="6" name="Subtitle 5">
            <a:extLst>
              <a:ext uri="{FF2B5EF4-FFF2-40B4-BE49-F238E27FC236}">
                <a16:creationId xmlns:a16="http://schemas.microsoft.com/office/drawing/2014/main" id="{2C691980-3765-4C0B-B1AA-8C46A232BCA6}"/>
              </a:ext>
            </a:extLst>
          </p:cNvPr>
          <p:cNvSpPr>
            <a:spLocks noGrp="1"/>
          </p:cNvSpPr>
          <p:nvPr>
            <p:ph type="subTitle" idx="1"/>
          </p:nvPr>
        </p:nvSpPr>
        <p:spPr>
          <a:xfrm>
            <a:off x="4967109" y="4275667"/>
            <a:ext cx="6795913" cy="1202267"/>
          </a:xfrm>
        </p:spPr>
        <p:txBody>
          <a:bodyPr/>
          <a:lstStyle/>
          <a:p>
            <a:r>
              <a:rPr lang="en-US" dirty="0"/>
              <a:t>Contact our Customer Support Team</a:t>
            </a:r>
            <a:br>
              <a:rPr lang="en-US" dirty="0"/>
            </a:br>
            <a:r>
              <a:rPr lang="en-US" dirty="0"/>
              <a:t>by phone (404) 894-7756 or by email cidi-support@design.gatech.edu</a:t>
            </a:r>
          </a:p>
        </p:txBody>
      </p:sp>
    </p:spTree>
    <p:extLst>
      <p:ext uri="{BB962C8B-B14F-4D97-AF65-F5344CB8AC3E}">
        <p14:creationId xmlns:p14="http://schemas.microsoft.com/office/powerpoint/2010/main" val="96829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1519519" y="1521012"/>
            <a:ext cx="8465310" cy="2932455"/>
          </a:xfrm>
        </p:spPr>
        <p:txBody>
          <a:bodyPr/>
          <a:lstStyle/>
          <a:p>
            <a:pPr algn="ctr">
              <a:lnSpc>
                <a:spcPct val="100000"/>
              </a:lnSpc>
            </a:pPr>
            <a:r>
              <a:rPr lang="en-US" sz="6600" dirty="0">
                <a:solidFill>
                  <a:srgbClr val="EEB211"/>
                </a:solidFill>
              </a:rPr>
              <a:t>Why Accessibility Matters</a:t>
            </a:r>
          </a:p>
        </p:txBody>
      </p:sp>
    </p:spTree>
    <p:extLst>
      <p:ext uri="{BB962C8B-B14F-4D97-AF65-F5344CB8AC3E}">
        <p14:creationId xmlns:p14="http://schemas.microsoft.com/office/powerpoint/2010/main" val="2101305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DA187-F7F9-47E9-902F-8EAA05B975F4}"/>
              </a:ext>
            </a:extLst>
          </p:cNvPr>
          <p:cNvSpPr>
            <a:spLocks noGrp="1"/>
          </p:cNvSpPr>
          <p:nvPr>
            <p:ph type="title"/>
          </p:nvPr>
        </p:nvSpPr>
        <p:spPr>
          <a:xfrm>
            <a:off x="0" y="0"/>
            <a:ext cx="12192000" cy="991352"/>
          </a:xfrm>
        </p:spPr>
        <p:txBody>
          <a:bodyPr/>
          <a:lstStyle/>
          <a:p>
            <a:r>
              <a:rPr lang="en-US" dirty="0"/>
              <a:t>Defining Accessibility</a:t>
            </a:r>
          </a:p>
        </p:txBody>
      </p:sp>
      <p:sp>
        <p:nvSpPr>
          <p:cNvPr id="3" name="Content Placeholder 2">
            <a:extLst>
              <a:ext uri="{FF2B5EF4-FFF2-40B4-BE49-F238E27FC236}">
                <a16:creationId xmlns:a16="http://schemas.microsoft.com/office/drawing/2014/main" id="{B1B9C732-E7CA-4F0C-98B6-08C2C95C61C0}"/>
              </a:ext>
            </a:extLst>
          </p:cNvPr>
          <p:cNvSpPr>
            <a:spLocks noGrp="1"/>
          </p:cNvSpPr>
          <p:nvPr>
            <p:ph sz="half" idx="1"/>
          </p:nvPr>
        </p:nvSpPr>
        <p:spPr>
          <a:xfrm>
            <a:off x="304800" y="1316182"/>
            <a:ext cx="10885170" cy="5438948"/>
          </a:xfrm>
        </p:spPr>
        <p:txBody>
          <a:bodyPr/>
          <a:lstStyle/>
          <a:p>
            <a:r>
              <a:rPr lang="en-US" sz="2800" b="1" dirty="0"/>
              <a:t>Conversational accessibility (to understand):</a:t>
            </a:r>
          </a:p>
          <a:p>
            <a:r>
              <a:rPr lang="en-US" dirty="0"/>
              <a:t>Can someone access the difficult language in this journal article? </a:t>
            </a:r>
          </a:p>
          <a:p>
            <a:r>
              <a:rPr lang="en-US" dirty="0"/>
              <a:t>Will fans find Westworld inaccessible because it has such a complicated plot?</a:t>
            </a:r>
          </a:p>
          <a:p>
            <a:pPr>
              <a:spcBef>
                <a:spcPts val="1600"/>
              </a:spcBef>
            </a:pPr>
            <a:r>
              <a:rPr lang="en-US" sz="2800" b="1" dirty="0"/>
              <a:t>Physical accessibility (to get in): </a:t>
            </a:r>
          </a:p>
          <a:p>
            <a:r>
              <a:rPr lang="en-US" dirty="0"/>
              <a:t>Can someone access the building with a </a:t>
            </a:r>
            <a:r>
              <a:rPr lang="en-US" dirty="0" err="1"/>
              <a:t>Buzzcard</a:t>
            </a:r>
            <a:r>
              <a:rPr lang="en-US" dirty="0"/>
              <a:t> or do we need to be let in?</a:t>
            </a:r>
          </a:p>
          <a:p>
            <a:r>
              <a:rPr lang="en-US" dirty="0"/>
              <a:t>Will I be granted access to Canvas to view our discussion posts?</a:t>
            </a:r>
          </a:p>
          <a:p>
            <a:pPr>
              <a:spcBef>
                <a:spcPts val="1600"/>
              </a:spcBef>
            </a:pPr>
            <a:r>
              <a:rPr lang="en-US" sz="2800" b="1" dirty="0"/>
              <a:t>Digital accessibility (to meet accessibility guidelines): </a:t>
            </a:r>
          </a:p>
          <a:p>
            <a:r>
              <a:rPr lang="en-US" dirty="0"/>
              <a:t>Can someone navigate through this document with accessible headings? </a:t>
            </a:r>
          </a:p>
          <a:p>
            <a:r>
              <a:rPr lang="en-US" dirty="0"/>
              <a:t>Will images be described in </a:t>
            </a:r>
            <a:r>
              <a:rPr lang="en-US"/>
              <a:t>this file </a:t>
            </a:r>
            <a:r>
              <a:rPr lang="en-US" dirty="0"/>
              <a:t>with accessible alternative text?</a:t>
            </a:r>
          </a:p>
          <a:p>
            <a:endParaRPr lang="en-US" dirty="0"/>
          </a:p>
          <a:p>
            <a:endParaRPr lang="en-US" dirty="0"/>
          </a:p>
        </p:txBody>
      </p:sp>
    </p:spTree>
    <p:extLst>
      <p:ext uri="{BB962C8B-B14F-4D97-AF65-F5344CB8AC3E}">
        <p14:creationId xmlns:p14="http://schemas.microsoft.com/office/powerpoint/2010/main" val="966148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EDAF3-98E6-4EEB-B486-B4FC9B933034}"/>
              </a:ext>
            </a:extLst>
          </p:cNvPr>
          <p:cNvSpPr>
            <a:spLocks noGrp="1"/>
          </p:cNvSpPr>
          <p:nvPr>
            <p:ph type="title"/>
          </p:nvPr>
        </p:nvSpPr>
        <p:spPr>
          <a:xfrm>
            <a:off x="0" y="0"/>
            <a:ext cx="12192000" cy="991352"/>
          </a:xfrm>
        </p:spPr>
        <p:txBody>
          <a:bodyPr/>
          <a:lstStyle/>
          <a:p>
            <a:r>
              <a:rPr lang="en-US" dirty="0"/>
              <a:t>Accessibility on the Rise</a:t>
            </a:r>
          </a:p>
        </p:txBody>
      </p:sp>
      <p:sp>
        <p:nvSpPr>
          <p:cNvPr id="3" name="Content Placeholder 2">
            <a:extLst>
              <a:ext uri="{FF2B5EF4-FFF2-40B4-BE49-F238E27FC236}">
                <a16:creationId xmlns:a16="http://schemas.microsoft.com/office/drawing/2014/main" id="{C0126CF2-073D-4D16-9364-5BDBC35EA56E}"/>
              </a:ext>
            </a:extLst>
          </p:cNvPr>
          <p:cNvSpPr>
            <a:spLocks noGrp="1"/>
          </p:cNvSpPr>
          <p:nvPr>
            <p:ph sz="half" idx="1"/>
          </p:nvPr>
        </p:nvSpPr>
        <p:spPr>
          <a:xfrm>
            <a:off x="304800" y="1600200"/>
            <a:ext cx="10543821" cy="4621678"/>
          </a:xfrm>
        </p:spPr>
        <p:txBody>
          <a:bodyPr/>
          <a:lstStyle/>
          <a:p>
            <a:r>
              <a:rPr lang="en-US" dirty="0"/>
              <a:t>New Accessibility Legislation passed here in the U.S., Canada, and in Europe:</a:t>
            </a:r>
          </a:p>
          <a:p>
            <a:endParaRPr lang="en-US" dirty="0"/>
          </a:p>
          <a:p>
            <a:pPr marL="342900" indent="-342900">
              <a:buFont typeface="Arial" panose="020B0604020202020204" pitchFamily="34" charset="0"/>
              <a:buChar char="•"/>
            </a:pPr>
            <a:r>
              <a:rPr lang="en-US" dirty="0"/>
              <a:t>Accessible Instructional Materials Bill Reintroduced (</a:t>
            </a:r>
            <a:r>
              <a:rPr lang="en-US" dirty="0">
                <a:hlinkClick r:id="rId2"/>
              </a:rPr>
              <a:t>article</a:t>
            </a:r>
            <a:r>
              <a:rPr lang="en-US" dirty="0"/>
              <a:t>) (</a:t>
            </a:r>
            <a:r>
              <a:rPr lang="en-US" dirty="0">
                <a:hlinkClick r:id="rId3"/>
              </a:rPr>
              <a:t>text of the previous version of the bill</a:t>
            </a:r>
            <a:r>
              <a:rPr lang="en-US" dirty="0"/>
              <a:t>)</a:t>
            </a:r>
          </a:p>
          <a:p>
            <a:pPr marL="342900" indent="-342900">
              <a:buFont typeface="Arial" panose="020B0604020202020204" pitchFamily="34" charset="0"/>
              <a:buChar char="•"/>
            </a:pPr>
            <a:r>
              <a:rPr lang="en-US" dirty="0">
                <a:hlinkClick r:id="rId4"/>
              </a:rPr>
              <a:t>Bill C-81 Passes in Canada</a:t>
            </a:r>
            <a:endParaRPr lang="en-US" dirty="0"/>
          </a:p>
          <a:p>
            <a:pPr marL="342900" indent="-342900">
              <a:buFont typeface="Arial" panose="020B0604020202020204" pitchFamily="34" charset="0"/>
              <a:buChar char="•"/>
            </a:pPr>
            <a:r>
              <a:rPr lang="en-US" dirty="0">
                <a:hlinkClick r:id="rId5"/>
              </a:rPr>
              <a:t>The European Accessibility Act is Approved by European Parliament</a:t>
            </a:r>
            <a:endParaRPr lang="en-US" dirty="0"/>
          </a:p>
          <a:p>
            <a:pPr marL="342900" indent="-342900">
              <a:buFont typeface="Arial" panose="020B0604020202020204" pitchFamily="34" charset="0"/>
              <a:buChar char="•"/>
            </a:pPr>
            <a:r>
              <a:rPr lang="en-US" dirty="0">
                <a:hlinkClick r:id="rId6"/>
              </a:rPr>
              <a:t>Game Accessibility Options Becoming the Norm</a:t>
            </a:r>
            <a:endParaRPr lang="en-US" dirty="0"/>
          </a:p>
        </p:txBody>
      </p:sp>
    </p:spTree>
    <p:extLst>
      <p:ext uri="{BB962C8B-B14F-4D97-AF65-F5344CB8AC3E}">
        <p14:creationId xmlns:p14="http://schemas.microsoft.com/office/powerpoint/2010/main" val="2425883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A9E0D4-C8D7-4CAE-9D63-F761F04F2DF0}"/>
              </a:ext>
            </a:extLst>
          </p:cNvPr>
          <p:cNvSpPr>
            <a:spLocks noGrp="1"/>
          </p:cNvSpPr>
          <p:nvPr>
            <p:ph type="title"/>
          </p:nvPr>
        </p:nvSpPr>
        <p:spPr>
          <a:xfrm>
            <a:off x="0" y="37578"/>
            <a:ext cx="12192000" cy="991352"/>
          </a:xfrm>
        </p:spPr>
        <p:txBody>
          <a:bodyPr/>
          <a:lstStyle/>
          <a:p>
            <a:r>
              <a:rPr lang="en-US" dirty="0"/>
              <a:t>Who Uses Accessible Media</a:t>
            </a:r>
          </a:p>
        </p:txBody>
      </p:sp>
      <p:sp>
        <p:nvSpPr>
          <p:cNvPr id="5" name="Content Placeholder 4">
            <a:extLst>
              <a:ext uri="{FF2B5EF4-FFF2-40B4-BE49-F238E27FC236}">
                <a16:creationId xmlns:a16="http://schemas.microsoft.com/office/drawing/2014/main" id="{976E6CDA-7227-4B48-A288-CA82959266A4}"/>
              </a:ext>
            </a:extLst>
          </p:cNvPr>
          <p:cNvSpPr>
            <a:spLocks noGrp="1"/>
          </p:cNvSpPr>
          <p:nvPr>
            <p:ph idx="1"/>
          </p:nvPr>
        </p:nvSpPr>
        <p:spPr/>
        <p:txBody>
          <a:bodyPr/>
          <a:lstStyle/>
          <a:p>
            <a:pPr>
              <a:spcBef>
                <a:spcPts val="0"/>
              </a:spcBef>
            </a:pPr>
            <a:r>
              <a:rPr lang="en-US" b="1" dirty="0">
                <a:solidFill>
                  <a:prstClr val="black"/>
                </a:solidFill>
                <a:cs typeface="Avenir Book"/>
              </a:rPr>
              <a:t>The audience for Accessible Media is not just people with disabilities. It is far larger than you would imagine:</a:t>
            </a:r>
          </a:p>
          <a:p>
            <a:pPr>
              <a:spcBef>
                <a:spcPts val="0"/>
              </a:spcBef>
            </a:pPr>
            <a:endParaRPr lang="en-US" dirty="0">
              <a:solidFill>
                <a:prstClr val="black"/>
              </a:solidFill>
              <a:cs typeface="Avenir Book"/>
            </a:endParaRPr>
          </a:p>
          <a:p>
            <a:pPr marL="342900" indent="-342900">
              <a:spcBef>
                <a:spcPts val="0"/>
              </a:spcBef>
              <a:buFont typeface="Arial" panose="020B0604020202020204" pitchFamily="34" charset="0"/>
              <a:buChar char="•"/>
            </a:pPr>
            <a:r>
              <a:rPr lang="en-US" dirty="0">
                <a:solidFill>
                  <a:prstClr val="black"/>
                </a:solidFill>
                <a:cs typeface="Avenir Book"/>
              </a:rPr>
              <a:t>Individuals who are blind, or experience color blindness or low vision</a:t>
            </a:r>
          </a:p>
          <a:p>
            <a:pPr marL="342900" indent="-342900">
              <a:spcBef>
                <a:spcPts val="0"/>
              </a:spcBef>
              <a:buFont typeface="Arial" panose="020B0604020202020204" pitchFamily="34" charset="0"/>
              <a:buChar char="•"/>
            </a:pPr>
            <a:r>
              <a:rPr lang="en-US" dirty="0">
                <a:solidFill>
                  <a:prstClr val="black"/>
                </a:solidFill>
                <a:cs typeface="Avenir Book"/>
              </a:rPr>
              <a:t>Students with mobility issues who cannot hold a textbook</a:t>
            </a:r>
          </a:p>
          <a:p>
            <a:pPr marL="342900" indent="-342900">
              <a:spcBef>
                <a:spcPts val="0"/>
              </a:spcBef>
              <a:buFont typeface="Arial" panose="020B0604020202020204" pitchFamily="34" charset="0"/>
              <a:buChar char="•"/>
            </a:pPr>
            <a:r>
              <a:rPr lang="en-US" dirty="0">
                <a:solidFill>
                  <a:prstClr val="black"/>
                </a:solidFill>
                <a:cs typeface="Avenir Book"/>
              </a:rPr>
              <a:t>Students with motor disabilities who cannot turn pages</a:t>
            </a:r>
          </a:p>
          <a:p>
            <a:pPr marL="342900" indent="-342900">
              <a:spcBef>
                <a:spcPts val="0"/>
              </a:spcBef>
              <a:buFont typeface="Arial" panose="020B0604020202020204" pitchFamily="34" charset="0"/>
              <a:buChar char="•"/>
            </a:pPr>
            <a:r>
              <a:rPr lang="en-US" dirty="0">
                <a:solidFill>
                  <a:prstClr val="black"/>
                </a:solidFill>
                <a:cs typeface="Avenir Book"/>
              </a:rPr>
              <a:t>The Deaf and Hard of Hearing Community</a:t>
            </a:r>
          </a:p>
          <a:p>
            <a:pPr marL="342900" indent="-342900">
              <a:spcBef>
                <a:spcPts val="0"/>
              </a:spcBef>
              <a:buFont typeface="Arial" panose="020B0604020202020204" pitchFamily="34" charset="0"/>
              <a:buChar char="•"/>
            </a:pPr>
            <a:r>
              <a:rPr lang="en-US" dirty="0">
                <a:solidFill>
                  <a:prstClr val="black"/>
                </a:solidFill>
                <a:cs typeface="Avenir Book"/>
              </a:rPr>
              <a:t>Students with learning disabilities such as dyslexia or ADHD</a:t>
            </a:r>
          </a:p>
          <a:p>
            <a:pPr marL="342900" indent="-342900">
              <a:spcBef>
                <a:spcPts val="0"/>
              </a:spcBef>
              <a:buFont typeface="Arial" panose="020B0604020202020204" pitchFamily="34" charset="0"/>
              <a:buChar char="•"/>
            </a:pPr>
            <a:r>
              <a:rPr lang="en-US" dirty="0">
                <a:solidFill>
                  <a:prstClr val="black"/>
                </a:solidFill>
                <a:cs typeface="Avenir Book"/>
              </a:rPr>
              <a:t>Students with head injuries, trauma, or cognitive disabilities</a:t>
            </a:r>
          </a:p>
          <a:p>
            <a:pPr marL="342900" indent="-342900">
              <a:spcBef>
                <a:spcPts val="0"/>
              </a:spcBef>
              <a:buFont typeface="Arial" panose="020B0604020202020204" pitchFamily="34" charset="0"/>
              <a:buChar char="•"/>
            </a:pPr>
            <a:r>
              <a:rPr lang="en-US" dirty="0">
                <a:solidFill>
                  <a:prstClr val="black"/>
                </a:solidFill>
                <a:cs typeface="Avenir Book"/>
              </a:rPr>
              <a:t>Auditory learners</a:t>
            </a:r>
          </a:p>
          <a:p>
            <a:pPr marL="342900" indent="-342900">
              <a:spcBef>
                <a:spcPts val="0"/>
              </a:spcBef>
              <a:buFont typeface="Arial" panose="020B0604020202020204" pitchFamily="34" charset="0"/>
              <a:buChar char="•"/>
            </a:pPr>
            <a:r>
              <a:rPr lang="en-US" dirty="0">
                <a:solidFill>
                  <a:prstClr val="black"/>
                </a:solidFill>
                <a:cs typeface="Avenir Book"/>
              </a:rPr>
              <a:t>Aging population</a:t>
            </a:r>
          </a:p>
        </p:txBody>
      </p:sp>
    </p:spTree>
    <p:extLst>
      <p:ext uri="{BB962C8B-B14F-4D97-AF65-F5344CB8AC3E}">
        <p14:creationId xmlns:p14="http://schemas.microsoft.com/office/powerpoint/2010/main" val="1289290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6AF2C-D915-4512-8789-5DB0CE8E6CE5}"/>
              </a:ext>
            </a:extLst>
          </p:cNvPr>
          <p:cNvSpPr>
            <a:spLocks noGrp="1"/>
          </p:cNvSpPr>
          <p:nvPr>
            <p:ph type="title"/>
          </p:nvPr>
        </p:nvSpPr>
        <p:spPr>
          <a:xfrm>
            <a:off x="0" y="0"/>
            <a:ext cx="12192000" cy="991352"/>
          </a:xfrm>
        </p:spPr>
        <p:txBody>
          <a:bodyPr/>
          <a:lstStyle/>
          <a:p>
            <a:r>
              <a:rPr lang="en-US" dirty="0"/>
              <a:t>What Needs to Be Accessible?</a:t>
            </a:r>
          </a:p>
        </p:txBody>
      </p:sp>
      <p:sp>
        <p:nvSpPr>
          <p:cNvPr id="3" name="Content Placeholder 2">
            <a:extLst>
              <a:ext uri="{FF2B5EF4-FFF2-40B4-BE49-F238E27FC236}">
                <a16:creationId xmlns:a16="http://schemas.microsoft.com/office/drawing/2014/main" id="{B372D5EA-BABE-471D-A5C8-B680733C953B}"/>
              </a:ext>
            </a:extLst>
          </p:cNvPr>
          <p:cNvSpPr>
            <a:spLocks noGrp="1"/>
          </p:cNvSpPr>
          <p:nvPr>
            <p:ph sz="half" idx="1"/>
          </p:nvPr>
        </p:nvSpPr>
        <p:spPr>
          <a:xfrm>
            <a:off x="304801" y="1237129"/>
            <a:ext cx="11698377" cy="5455771"/>
          </a:xfrm>
        </p:spPr>
        <p:txBody>
          <a:bodyPr/>
          <a:lstStyle/>
          <a:p>
            <a:r>
              <a:rPr lang="en-US" sz="2800" b="1" dirty="0">
                <a:solidFill>
                  <a:srgbClr val="262626"/>
                </a:solidFill>
              </a:rPr>
              <a:t>Ideally, everything in an educational environment or posted online should be made accessible:</a:t>
            </a:r>
          </a:p>
          <a:p>
            <a:endParaRPr lang="en-US" sz="2800" b="1" dirty="0">
              <a:solidFill>
                <a:srgbClr val="262626"/>
              </a:solidFill>
            </a:endParaRPr>
          </a:p>
          <a:p>
            <a:pPr marL="342900" indent="-342900">
              <a:buFont typeface="Arial" panose="020B0604020202020204" pitchFamily="34" charset="0"/>
              <a:buChar char="•"/>
            </a:pPr>
            <a:r>
              <a:rPr lang="en-US" dirty="0"/>
              <a:t>Textbooks and Course Materials</a:t>
            </a:r>
          </a:p>
          <a:p>
            <a:pPr marL="342900" indent="-342900">
              <a:buFont typeface="Arial" panose="020B0604020202020204" pitchFamily="34" charset="0"/>
              <a:buChar char="•"/>
            </a:pPr>
            <a:r>
              <a:rPr lang="en-US" dirty="0"/>
              <a:t>Course Syllabi and Exams</a:t>
            </a:r>
          </a:p>
          <a:p>
            <a:pPr marL="342900" indent="-342900">
              <a:buFont typeface="Arial" panose="020B0604020202020204" pitchFamily="34" charset="0"/>
              <a:buChar char="•"/>
            </a:pPr>
            <a:r>
              <a:rPr lang="en-US" dirty="0"/>
              <a:t>Handouts</a:t>
            </a:r>
          </a:p>
          <a:p>
            <a:pPr marL="342900" indent="-342900">
              <a:buFont typeface="Arial" panose="020B0604020202020204" pitchFamily="34" charset="0"/>
              <a:buChar char="•"/>
            </a:pPr>
            <a:r>
              <a:rPr lang="en-US" dirty="0"/>
              <a:t>Courses Websites</a:t>
            </a:r>
          </a:p>
          <a:p>
            <a:pPr marL="342900" indent="-342900">
              <a:buFont typeface="Arial" panose="020B0604020202020204" pitchFamily="34" charset="0"/>
              <a:buChar char="•"/>
            </a:pPr>
            <a:r>
              <a:rPr lang="en-US" dirty="0"/>
              <a:t>Readings and Course Packets</a:t>
            </a:r>
          </a:p>
        </p:txBody>
      </p:sp>
      <p:pic>
        <p:nvPicPr>
          <p:cNvPr id="5" name="Picture 4" descr="An open laptop displaying an accessible PDF version of a textbook, with bookmarks for easy naviga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1000" y="2280952"/>
            <a:ext cx="6440578" cy="4289425"/>
          </a:xfrm>
          <a:prstGeom prst="rect">
            <a:avLst/>
          </a:prstGeom>
        </p:spPr>
      </p:pic>
    </p:spTree>
    <p:extLst>
      <p:ext uri="{BB962C8B-B14F-4D97-AF65-F5344CB8AC3E}">
        <p14:creationId xmlns:p14="http://schemas.microsoft.com/office/powerpoint/2010/main" val="4060841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EDAF3-98E6-4EEB-B486-B4FC9B933034}"/>
              </a:ext>
            </a:extLst>
          </p:cNvPr>
          <p:cNvSpPr>
            <a:spLocks noGrp="1"/>
          </p:cNvSpPr>
          <p:nvPr>
            <p:ph type="title"/>
          </p:nvPr>
        </p:nvSpPr>
        <p:spPr>
          <a:xfrm>
            <a:off x="0" y="25052"/>
            <a:ext cx="12192000" cy="991352"/>
          </a:xfrm>
        </p:spPr>
        <p:txBody>
          <a:bodyPr/>
          <a:lstStyle/>
          <a:p>
            <a:r>
              <a:rPr lang="en-US" dirty="0"/>
              <a:t>Assistive Technology in Action</a:t>
            </a:r>
          </a:p>
        </p:txBody>
      </p:sp>
      <p:pic>
        <p:nvPicPr>
          <p:cNvPr id="4" name="Picture 3" descr="A screenshot from Harley's experiences using assistive technology in the classroom.">
            <a:hlinkClick r:id="rId3"/>
            <a:extLst>
              <a:ext uri="{FF2B5EF4-FFF2-40B4-BE49-F238E27FC236}">
                <a16:creationId xmlns:a16="http://schemas.microsoft.com/office/drawing/2014/main" id="{9FBF1F73-9A61-4311-BCF7-1DA5F325F500}"/>
              </a:ext>
            </a:extLst>
          </p:cNvPr>
          <p:cNvPicPr>
            <a:picLocks noChangeAspect="1"/>
          </p:cNvPicPr>
          <p:nvPr/>
        </p:nvPicPr>
        <p:blipFill>
          <a:blip r:embed="rId4"/>
          <a:stretch>
            <a:fillRect/>
          </a:stretch>
        </p:blipFill>
        <p:spPr>
          <a:xfrm>
            <a:off x="1113729" y="1102602"/>
            <a:ext cx="9262723" cy="5516899"/>
          </a:xfrm>
          <a:prstGeom prst="rect">
            <a:avLst/>
          </a:prstGeom>
        </p:spPr>
      </p:pic>
    </p:spTree>
    <p:extLst>
      <p:ext uri="{BB962C8B-B14F-4D97-AF65-F5344CB8AC3E}">
        <p14:creationId xmlns:p14="http://schemas.microsoft.com/office/powerpoint/2010/main" val="368043321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w Detailed Training Slides.potx" id="{A1BA8AC3-9BD1-400D-8C9F-4F4F88E5905B}" vid="{F2D03BBC-B610-4EFE-9C9F-F31B6FB33CAA}"/>
    </a:ext>
  </a:extLst>
</a:theme>
</file>

<file path=ppt/theme/theme2.xml><?xml version="1.0" encoding="utf-8"?>
<a:theme xmlns:a="http://schemas.openxmlformats.org/drawingml/2006/main" name="White 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w Detailed Training Slides.potx" id="{A1BA8AC3-9BD1-400D-8C9F-4F4F88E5905B}" vid="{F136FDB1-9DB0-4842-8643-8711AB1F230B}"/>
    </a:ext>
  </a:extLst>
</a:theme>
</file>

<file path=ppt/theme/theme3.xml><?xml version="1.0" encoding="utf-8"?>
<a:theme xmlns:a="http://schemas.openxmlformats.org/drawingml/2006/main" name="1_White 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w Detailed Training Slides.potx" id="{A1BA8AC3-9BD1-400D-8C9F-4F4F88E5905B}" vid="{A5E17AFA-97A5-482D-B145-DE53B3D4B28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22C76DF9BD8349B0CA3C9A1AA4C548" ma:contentTypeVersion="112" ma:contentTypeDescription="Create a new document." ma:contentTypeScope="" ma:versionID="3ba740bbfea08ad42b5fb892d4577724">
  <xsd:schema xmlns:xsd="http://www.w3.org/2001/XMLSchema" xmlns:xs="http://www.w3.org/2001/XMLSchema" xmlns:p="http://schemas.microsoft.com/office/2006/metadata/properties" xmlns:ns3="http://schemas.microsoft.com/sharepoint/v4" xmlns:ns4="9fff0862-dda6-4fd7-9437-296e7a0fcd45" xmlns:ns5="7dcc4a76-b6f0-4a5c-8242-557922f7abb0" targetNamespace="http://schemas.microsoft.com/office/2006/metadata/properties" ma:root="true" ma:fieldsID="f7fd287cc537a47f0d39eda5b7439aef" ns3:_="" ns4:_="" ns5:_="">
    <xsd:import namespace="http://schemas.microsoft.com/sharepoint/v4"/>
    <xsd:import namespace="9fff0862-dda6-4fd7-9437-296e7a0fcd45"/>
    <xsd:import namespace="7dcc4a76-b6f0-4a5c-8242-557922f7abb0"/>
    <xsd:element name="properties">
      <xsd:complexType>
        <xsd:sequence>
          <xsd:element name="documentManagement">
            <xsd:complexType>
              <xsd:all>
                <xsd:element ref="ns3:IconOverlay" minOccurs="0"/>
                <xsd:element ref="ns4:MediaServiceMetadata" minOccurs="0"/>
                <xsd:element ref="ns4:MediaServiceFastMetadata" minOccurs="0"/>
                <xsd:element ref="ns4:MediaServiceAutoTags" minOccurs="0"/>
                <xsd:element ref="ns4:MediaServiceDateTaken" minOccurs="0"/>
                <xsd:element ref="ns5:SharedWithUsers" minOccurs="0"/>
                <xsd:element ref="ns5:SharedWithDetails" minOccurs="0"/>
                <xsd:element ref="ns4:MediaServiceOCR" minOccurs="0"/>
                <xsd:element ref="ns4:MediaServiceEventHashCode" minOccurs="0"/>
                <xsd:element ref="ns4:MediaServiceGenerationTim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9"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ff0862-dda6-4fd7-9437-296e7a0fcd4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dcc4a76-b6f0-4a5c-8242-557922f7abb0" elementFormDefault="qualified">
    <xsd:import namespace="http://schemas.microsoft.com/office/2006/documentManagement/types"/>
    <xsd:import namespace="http://schemas.microsoft.com/office/infopath/2007/PartnerControls"/>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8"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Props1.xml><?xml version="1.0" encoding="utf-8"?>
<ds:datastoreItem xmlns:ds="http://schemas.openxmlformats.org/officeDocument/2006/customXml" ds:itemID="{1C145C42-A446-42C7-914B-EC870786549D}"/>
</file>

<file path=customXml/itemProps2.xml><?xml version="1.0" encoding="utf-8"?>
<ds:datastoreItem xmlns:ds="http://schemas.openxmlformats.org/officeDocument/2006/customXml" ds:itemID="{96A78B0C-F3F1-46F7-9FC2-394DBC8ED8A1}"/>
</file>

<file path=customXml/itemProps3.xml><?xml version="1.0" encoding="utf-8"?>
<ds:datastoreItem xmlns:ds="http://schemas.openxmlformats.org/officeDocument/2006/customXml" ds:itemID="{D299D266-EE37-468B-9460-3C18EB5DA63A}"/>
</file>

<file path=docProps/app.xml><?xml version="1.0" encoding="utf-8"?>
<Properties xmlns="http://schemas.openxmlformats.org/officeDocument/2006/extended-properties" xmlns:vt="http://schemas.openxmlformats.org/officeDocument/2006/docPropsVTypes">
  <Template/>
  <TotalTime>15191</TotalTime>
  <Words>1952</Words>
  <Application>Microsoft Office PowerPoint</Application>
  <PresentationFormat>Widescreen</PresentationFormat>
  <Paragraphs>166</Paragraphs>
  <Slides>33</Slides>
  <Notes>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33</vt:i4>
      </vt:variant>
    </vt:vector>
  </HeadingPairs>
  <TitlesOfParts>
    <vt:vector size="40" baseType="lpstr">
      <vt:lpstr>Arial</vt:lpstr>
      <vt:lpstr>Calibri</vt:lpstr>
      <vt:lpstr>Lucida Grande</vt:lpstr>
      <vt:lpstr>Roboto Light</vt:lpstr>
      <vt:lpstr>Custom Design</vt:lpstr>
      <vt:lpstr>White Main</vt:lpstr>
      <vt:lpstr>1_White Main</vt:lpstr>
      <vt:lpstr>CIDI Accessibility Training</vt:lpstr>
      <vt:lpstr>CIDI’s Products and Services</vt:lpstr>
      <vt:lpstr>Goals for Today’s Presentation</vt:lpstr>
      <vt:lpstr>Why Accessibility Matters</vt:lpstr>
      <vt:lpstr>Defining Accessibility</vt:lpstr>
      <vt:lpstr>Accessibility on the Rise</vt:lpstr>
      <vt:lpstr>Who Uses Accessible Media</vt:lpstr>
      <vt:lpstr>What Needs to Be Accessible?</vt:lpstr>
      <vt:lpstr>Assistive Technology in Action</vt:lpstr>
      <vt:lpstr>Creating Accessible Documents</vt:lpstr>
      <vt:lpstr>3 Tips for Greater Accessibility</vt:lpstr>
      <vt:lpstr>Adding Headings for Navigation</vt:lpstr>
      <vt:lpstr>The Bookmarks Pane in Adobe</vt:lpstr>
      <vt:lpstr>Accessible Organization</vt:lpstr>
      <vt:lpstr>Accessible Design</vt:lpstr>
      <vt:lpstr>Accessible Spacing</vt:lpstr>
      <vt:lpstr>Checking for Accessibility</vt:lpstr>
      <vt:lpstr>Assessing Web Resources</vt:lpstr>
      <vt:lpstr>Accessibility Checker in Office</vt:lpstr>
      <vt:lpstr>Accessibility Report in Adobe</vt:lpstr>
      <vt:lpstr>Alternative Text</vt:lpstr>
      <vt:lpstr>Alternative Text Descriptions</vt:lpstr>
      <vt:lpstr>Automated Alt Text</vt:lpstr>
      <vt:lpstr>Adding Alt Text to a PDF File</vt:lpstr>
      <vt:lpstr>How to Describe Images</vt:lpstr>
      <vt:lpstr>How Much Is Too Much?</vt:lpstr>
      <vt:lpstr>Focus on Meaning</vt:lpstr>
      <vt:lpstr>Consider Cognitive Load</vt:lpstr>
      <vt:lpstr>Captioning and Transcripts</vt:lpstr>
      <vt:lpstr>Captioning for Classes and Videos</vt:lpstr>
      <vt:lpstr>Audio Description</vt:lpstr>
      <vt:lpstr>Audio Description Example</vt:lpstr>
      <vt:lpstr>Have Further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CIDI Accessibility Training</dc:title>
  <dc:creator>Microsoft Office User;valerie.morrison@design.gatech.edu</dc:creator>
  <cp:lastModifiedBy>Morrison, Valerie M</cp:lastModifiedBy>
  <cp:revision>184</cp:revision>
  <dcterms:created xsi:type="dcterms:W3CDTF">2019-02-20T18:10:19Z</dcterms:created>
  <dcterms:modified xsi:type="dcterms:W3CDTF">2020-06-01T18:19:31Z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0x0101007222C76DF9BD8349B0CA3C9A1AA4C548</vt:lpwstr>
  </property>
</Properties>
</file>