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9"/>
  </p:notesMasterIdLst>
  <p:handoutMasterIdLst>
    <p:handoutMasterId r:id="rId30"/>
  </p:handoutMasterIdLst>
  <p:sldIdLst>
    <p:sldId id="256" r:id="rId6"/>
    <p:sldId id="414" r:id="rId7"/>
    <p:sldId id="404" r:id="rId8"/>
    <p:sldId id="409" r:id="rId9"/>
    <p:sldId id="399" r:id="rId10"/>
    <p:sldId id="405" r:id="rId11"/>
    <p:sldId id="410" r:id="rId12"/>
    <p:sldId id="381" r:id="rId13"/>
    <p:sldId id="385" r:id="rId14"/>
    <p:sldId id="402" r:id="rId15"/>
    <p:sldId id="386" r:id="rId16"/>
    <p:sldId id="403" r:id="rId17"/>
    <p:sldId id="355" r:id="rId18"/>
    <p:sldId id="380" r:id="rId19"/>
    <p:sldId id="413" r:id="rId20"/>
    <p:sldId id="411" r:id="rId21"/>
    <p:sldId id="406" r:id="rId22"/>
    <p:sldId id="407" r:id="rId23"/>
    <p:sldId id="412" r:id="rId24"/>
    <p:sldId id="415" r:id="rId25"/>
    <p:sldId id="408" r:id="rId26"/>
    <p:sldId id="416" r:id="rId27"/>
    <p:sldId id="401" r:id="rId28"/>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B80AD5E-FA3D-4D28-84CA-A01DAEC52AA0}">
          <p14:sldIdLst>
            <p14:sldId id="256"/>
            <p14:sldId id="414"/>
            <p14:sldId id="404"/>
          </p14:sldIdLst>
        </p14:section>
        <p14:section name="Contacts and Email" id="{F725BE05-F01C-49AB-A7BC-F0C94785D377}">
          <p14:sldIdLst>
            <p14:sldId id="409"/>
            <p14:sldId id="399"/>
            <p14:sldId id="405"/>
          </p14:sldIdLst>
        </p14:section>
        <p14:section name="Funding and Procedures" id="{49894ED8-90C7-487B-ADF3-C35D4776F381}">
          <p14:sldIdLst>
            <p14:sldId id="410"/>
            <p14:sldId id="381"/>
            <p14:sldId id="385"/>
            <p14:sldId id="402"/>
            <p14:sldId id="386"/>
            <p14:sldId id="403"/>
            <p14:sldId id="355"/>
            <p14:sldId id="380"/>
            <p14:sldId id="413"/>
          </p14:sldIdLst>
        </p14:section>
        <p14:section name="Resources and Info Webpage" id="{5E57415D-BFBB-41AB-BFE1-A31DE52B97EB}">
          <p14:sldIdLst>
            <p14:sldId id="411"/>
            <p14:sldId id="406"/>
            <p14:sldId id="407"/>
            <p14:sldId id="412"/>
            <p14:sldId id="415"/>
            <p14:sldId id="408"/>
            <p14:sldId id="416"/>
            <p14:sldId id="40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3C12"/>
    <a:srgbClr val="1571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94660"/>
  </p:normalViewPr>
  <p:slideViewPr>
    <p:cSldViewPr showGuides="1">
      <p:cViewPr varScale="1">
        <p:scale>
          <a:sx n="102" d="100"/>
          <a:sy n="102" d="100"/>
        </p:scale>
        <p:origin x="138" y="384"/>
      </p:cViewPr>
      <p:guideLst>
        <p:guide orient="horz" pos="2160"/>
        <p:guide pos="3840"/>
      </p:guideLst>
    </p:cSldViewPr>
  </p:slideViewPr>
  <p:notesTextViewPr>
    <p:cViewPr>
      <p:scale>
        <a:sx n="1" d="1"/>
        <a:sy n="1" d="1"/>
      </p:scale>
      <p:origin x="0" y="0"/>
    </p:cViewPr>
  </p:notesTextViewPr>
  <p:sorterViewPr>
    <p:cViewPr>
      <p:scale>
        <a:sx n="100" d="100"/>
        <a:sy n="100" d="100"/>
      </p:scale>
      <p:origin x="0" y="15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32FB7CC6-01FA-1D40-A589-66DA7F8209E3}" type="datetimeFigureOut">
              <a:rPr lang="en-US" smtClean="0"/>
              <a:t>5/22/2019</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B98387F0-044C-F941-B416-3230B48B562A}" type="slidenum">
              <a:rPr lang="en-US" smtClean="0"/>
              <a:t>‹#›</a:t>
            </a:fld>
            <a:endParaRPr lang="en-US"/>
          </a:p>
        </p:txBody>
      </p:sp>
    </p:spTree>
    <p:extLst>
      <p:ext uri="{BB962C8B-B14F-4D97-AF65-F5344CB8AC3E}">
        <p14:creationId xmlns:p14="http://schemas.microsoft.com/office/powerpoint/2010/main" val="3379295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83B4469D-F513-8C41-A5AD-6B8183AF1DF2}" type="datetimeFigureOut">
              <a:rPr lang="en-US" smtClean="0"/>
              <a:t>5/22/2019</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EF12F37E-E12D-A944-8DE1-44CD2D675B99}" type="slidenum">
              <a:rPr lang="en-US" smtClean="0"/>
              <a:t>‹#›</a:t>
            </a:fld>
            <a:endParaRPr lang="en-US"/>
          </a:p>
        </p:txBody>
      </p:sp>
    </p:spTree>
    <p:extLst>
      <p:ext uri="{BB962C8B-B14F-4D97-AF65-F5344CB8AC3E}">
        <p14:creationId xmlns:p14="http://schemas.microsoft.com/office/powerpoint/2010/main" val="16434467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a:t>
            </a:fld>
            <a:endParaRPr lang="en-US"/>
          </a:p>
        </p:txBody>
      </p:sp>
    </p:spTree>
    <p:extLst>
      <p:ext uri="{BB962C8B-B14F-4D97-AF65-F5344CB8AC3E}">
        <p14:creationId xmlns:p14="http://schemas.microsoft.com/office/powerpoint/2010/main" val="1075842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17</a:t>
            </a:fld>
            <a:endParaRPr lang="en-US"/>
          </a:p>
        </p:txBody>
      </p:sp>
    </p:spTree>
    <p:extLst>
      <p:ext uri="{BB962C8B-B14F-4D97-AF65-F5344CB8AC3E}">
        <p14:creationId xmlns:p14="http://schemas.microsoft.com/office/powerpoint/2010/main" val="2959765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18</a:t>
            </a:fld>
            <a:endParaRPr lang="en-US"/>
          </a:p>
        </p:txBody>
      </p:sp>
    </p:spTree>
    <p:extLst>
      <p:ext uri="{BB962C8B-B14F-4D97-AF65-F5344CB8AC3E}">
        <p14:creationId xmlns:p14="http://schemas.microsoft.com/office/powerpoint/2010/main" val="3634850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23</a:t>
            </a:fld>
            <a:endParaRPr lang="en-US"/>
          </a:p>
        </p:txBody>
      </p:sp>
    </p:spTree>
    <p:extLst>
      <p:ext uri="{BB962C8B-B14F-4D97-AF65-F5344CB8AC3E}">
        <p14:creationId xmlns:p14="http://schemas.microsoft.com/office/powerpoint/2010/main" val="2971159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5</a:t>
            </a:fld>
            <a:endParaRPr lang="en-US"/>
          </a:p>
        </p:txBody>
      </p:sp>
    </p:spTree>
    <p:extLst>
      <p:ext uri="{BB962C8B-B14F-4D97-AF65-F5344CB8AC3E}">
        <p14:creationId xmlns:p14="http://schemas.microsoft.com/office/powerpoint/2010/main" val="3412958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8</a:t>
            </a:fld>
            <a:endParaRPr lang="en-US"/>
          </a:p>
        </p:txBody>
      </p:sp>
    </p:spTree>
    <p:extLst>
      <p:ext uri="{BB962C8B-B14F-4D97-AF65-F5344CB8AC3E}">
        <p14:creationId xmlns:p14="http://schemas.microsoft.com/office/powerpoint/2010/main" val="1341793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9</a:t>
            </a:fld>
            <a:endParaRPr lang="en-US"/>
          </a:p>
        </p:txBody>
      </p:sp>
    </p:spTree>
    <p:extLst>
      <p:ext uri="{BB962C8B-B14F-4D97-AF65-F5344CB8AC3E}">
        <p14:creationId xmlns:p14="http://schemas.microsoft.com/office/powerpoint/2010/main" val="737560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10</a:t>
            </a:fld>
            <a:endParaRPr lang="en-US"/>
          </a:p>
        </p:txBody>
      </p:sp>
    </p:spTree>
    <p:extLst>
      <p:ext uri="{BB962C8B-B14F-4D97-AF65-F5344CB8AC3E}">
        <p14:creationId xmlns:p14="http://schemas.microsoft.com/office/powerpoint/2010/main" val="302060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11</a:t>
            </a:fld>
            <a:endParaRPr lang="en-US"/>
          </a:p>
        </p:txBody>
      </p:sp>
    </p:spTree>
    <p:extLst>
      <p:ext uri="{BB962C8B-B14F-4D97-AF65-F5344CB8AC3E}">
        <p14:creationId xmlns:p14="http://schemas.microsoft.com/office/powerpoint/2010/main" val="1311814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12</a:t>
            </a:fld>
            <a:endParaRPr lang="en-US"/>
          </a:p>
        </p:txBody>
      </p:sp>
    </p:spTree>
    <p:extLst>
      <p:ext uri="{BB962C8B-B14F-4D97-AF65-F5344CB8AC3E}">
        <p14:creationId xmlns:p14="http://schemas.microsoft.com/office/powerpoint/2010/main" val="2471711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13</a:t>
            </a:fld>
            <a:endParaRPr lang="en-US"/>
          </a:p>
        </p:txBody>
      </p:sp>
    </p:spTree>
    <p:extLst>
      <p:ext uri="{BB962C8B-B14F-4D97-AF65-F5344CB8AC3E}">
        <p14:creationId xmlns:p14="http://schemas.microsoft.com/office/powerpoint/2010/main" val="2294187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14</a:t>
            </a:fld>
            <a:endParaRPr lang="en-US"/>
          </a:p>
        </p:txBody>
      </p:sp>
    </p:spTree>
    <p:extLst>
      <p:ext uri="{BB962C8B-B14F-4D97-AF65-F5344CB8AC3E}">
        <p14:creationId xmlns:p14="http://schemas.microsoft.com/office/powerpoint/2010/main" val="3796358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2766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5/22/2019</a:t>
            </a:fld>
            <a:endParaRPr lang="en-US"/>
          </a:p>
        </p:txBody>
      </p:sp>
      <p:sp>
        <p:nvSpPr>
          <p:cNvPr id="5" name="Footer Placeholder 4"/>
          <p:cNvSpPr>
            <a:spLocks noGrp="1"/>
          </p:cNvSpPr>
          <p:nvPr>
            <p:ph type="ftr" sz="quarter" idx="11"/>
          </p:nvPr>
        </p:nvSpPr>
        <p:spPr>
          <a:xfrm>
            <a:off x="7620000" y="5791200"/>
            <a:ext cx="4267200" cy="838200"/>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5041004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5/22/2019</a:t>
            </a:fld>
            <a:endParaRPr lang="en-US"/>
          </a:p>
        </p:txBody>
      </p:sp>
      <p:sp>
        <p:nvSpPr>
          <p:cNvPr id="5" name="Footer Placeholder 4"/>
          <p:cNvSpPr>
            <a:spLocks noGrp="1"/>
          </p:cNvSpPr>
          <p:nvPr>
            <p:ph type="ftr" sz="quarter" idx="11"/>
          </p:nvPr>
        </p:nvSpPr>
        <p:spPr>
          <a:xfrm>
            <a:off x="7620000" y="5791200"/>
            <a:ext cx="4267200" cy="838200"/>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2893228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5/22/2019</a:t>
            </a:fld>
            <a:endParaRPr lang="en-US"/>
          </a:p>
        </p:txBody>
      </p:sp>
      <p:sp>
        <p:nvSpPr>
          <p:cNvPr id="5" name="Footer Placeholder 4"/>
          <p:cNvSpPr>
            <a:spLocks noGrp="1"/>
          </p:cNvSpPr>
          <p:nvPr>
            <p:ph type="ftr" sz="quarter" idx="11"/>
          </p:nvPr>
        </p:nvSpPr>
        <p:spPr>
          <a:xfrm>
            <a:off x="7620000" y="5791200"/>
            <a:ext cx="4267200" cy="838200"/>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178656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78053C8-36F0-4525-AA90-EC51E0C009D8}" type="datetimeFigureOut">
              <a:rPr lang="en-US" smtClean="0"/>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31170128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5/22/2019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00401861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8053C8-36F0-4525-AA90-EC51E0C009D8}" type="datetimeFigureOut">
              <a:rPr lang="en-US" smtClean="0"/>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377383819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8053C8-36F0-4525-AA90-EC51E0C009D8}" type="datetimeFigureOut">
              <a:rPr lang="en-US" smtClean="0"/>
              <a:t>5/22/2019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2226485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8053C8-36F0-4525-AA90-EC51E0C009D8}" type="datetimeFigureOut">
              <a:rPr lang="en-US" smtClean="0"/>
              <a:t>5/22/2019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1249995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78053C8-36F0-4525-AA90-EC51E0C009D8}" type="datetimeFigureOut">
              <a:rPr lang="en-US" smtClean="0"/>
              <a:t>5/22/2019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1027486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78053C8-36F0-4525-AA90-EC51E0C009D8}" type="datetimeFigureOut">
              <a:rPr lang="en-US" smtClean="0"/>
              <a:t>5/22/2019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3392457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178053C8-36F0-4525-AA90-EC51E0C009D8}" type="datetimeFigureOut">
              <a:rPr lang="en-US" smtClean="0"/>
              <a:t>5/22/2019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3590687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1231767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78053C8-36F0-4525-AA90-EC51E0C009D8}" type="datetimeFigureOut">
              <a:rPr lang="en-US" smtClean="0"/>
              <a:t>5/22/2019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1858141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5/22/2019</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08000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5/22/2019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178848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5/22/2019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86373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800" b="1" i="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5/22/2019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93991688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5/22/2019</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403254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5/22/2019</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8692536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8053C8-36F0-4525-AA90-EC51E0C009D8}" type="datetimeFigureOut">
              <a:rPr lang="en-US" smtClean="0"/>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1463034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8053C8-36F0-4525-AA90-EC51E0C009D8}" type="datetimeFigureOut">
              <a:rPr lang="en-US" smtClean="0"/>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30139929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968199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5/22/2019</a:t>
            </a:fld>
            <a:endParaRPr lang="en-US"/>
          </a:p>
        </p:txBody>
      </p:sp>
      <p:sp>
        <p:nvSpPr>
          <p:cNvPr id="5" name="Footer Placeholder 4"/>
          <p:cNvSpPr>
            <a:spLocks noGrp="1"/>
          </p:cNvSpPr>
          <p:nvPr>
            <p:ph type="ftr" sz="quarter" idx="11"/>
          </p:nvPr>
        </p:nvSpPr>
        <p:spPr>
          <a:xfrm>
            <a:off x="7620000" y="5791200"/>
            <a:ext cx="4267200" cy="838200"/>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34846830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5/22/2019</a:t>
            </a:fld>
            <a:endParaRPr lang="en-US"/>
          </a:p>
        </p:txBody>
      </p:sp>
      <p:sp>
        <p:nvSpPr>
          <p:cNvPr id="6" name="Footer Placeholder 5"/>
          <p:cNvSpPr>
            <a:spLocks noGrp="1"/>
          </p:cNvSpPr>
          <p:nvPr>
            <p:ph type="ftr" sz="quarter" idx="11"/>
          </p:nvPr>
        </p:nvSpPr>
        <p:spPr>
          <a:xfrm>
            <a:off x="7620000" y="5791200"/>
            <a:ext cx="4267200" cy="838200"/>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405682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5/22/2019</a:t>
            </a:fld>
            <a:endParaRPr lang="en-US"/>
          </a:p>
        </p:txBody>
      </p:sp>
      <p:sp>
        <p:nvSpPr>
          <p:cNvPr id="8" name="Footer Placeholder 7"/>
          <p:cNvSpPr>
            <a:spLocks noGrp="1"/>
          </p:cNvSpPr>
          <p:nvPr>
            <p:ph type="ftr" sz="quarter" idx="11"/>
          </p:nvPr>
        </p:nvSpPr>
        <p:spPr>
          <a:xfrm>
            <a:off x="7620000" y="5791200"/>
            <a:ext cx="4267200" cy="838200"/>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1296840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5/22/2019</a:t>
            </a:fld>
            <a:endParaRPr lang="en-US"/>
          </a:p>
        </p:txBody>
      </p:sp>
      <p:sp>
        <p:nvSpPr>
          <p:cNvPr id="4" name="Footer Placeholder 3"/>
          <p:cNvSpPr>
            <a:spLocks noGrp="1"/>
          </p:cNvSpPr>
          <p:nvPr>
            <p:ph type="ftr" sz="quarter" idx="11"/>
          </p:nvPr>
        </p:nvSpPr>
        <p:spPr>
          <a:xfrm>
            <a:off x="7620000" y="5791200"/>
            <a:ext cx="4267200" cy="838200"/>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2781484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5/22/2019</a:t>
            </a:fld>
            <a:endParaRPr lang="en-US"/>
          </a:p>
        </p:txBody>
      </p:sp>
      <p:sp>
        <p:nvSpPr>
          <p:cNvPr id="3" name="Footer Placeholder 2"/>
          <p:cNvSpPr>
            <a:spLocks noGrp="1"/>
          </p:cNvSpPr>
          <p:nvPr>
            <p:ph type="ftr" sz="quarter" idx="11"/>
          </p:nvPr>
        </p:nvSpPr>
        <p:spPr>
          <a:xfrm>
            <a:off x="7620000" y="5791200"/>
            <a:ext cx="4267200" cy="838200"/>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76579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5/22/2019</a:t>
            </a:fld>
            <a:endParaRPr lang="en-US"/>
          </a:p>
        </p:txBody>
      </p:sp>
      <p:sp>
        <p:nvSpPr>
          <p:cNvPr id="6" name="Footer Placeholder 5"/>
          <p:cNvSpPr>
            <a:spLocks noGrp="1"/>
          </p:cNvSpPr>
          <p:nvPr>
            <p:ph type="ftr" sz="quarter" idx="11"/>
          </p:nvPr>
        </p:nvSpPr>
        <p:spPr>
          <a:xfrm>
            <a:off x="7620000" y="5791200"/>
            <a:ext cx="4267200" cy="838200"/>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1446642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5/22/2019</a:t>
            </a:fld>
            <a:endParaRPr lang="en-US"/>
          </a:p>
        </p:txBody>
      </p:sp>
      <p:sp>
        <p:nvSpPr>
          <p:cNvPr id="6" name="Footer Placeholder 5"/>
          <p:cNvSpPr>
            <a:spLocks noGrp="1"/>
          </p:cNvSpPr>
          <p:nvPr>
            <p:ph type="ftr" sz="quarter" idx="11"/>
          </p:nvPr>
        </p:nvSpPr>
        <p:spPr>
          <a:xfrm>
            <a:off x="7620000" y="5791200"/>
            <a:ext cx="4267200" cy="838200"/>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3540411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6.png"/><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33400"/>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3"/>
          </p:nvPr>
        </p:nvSpPr>
        <p:spPr>
          <a:xfrm>
            <a:off x="7416800" y="5791200"/>
            <a:ext cx="4572000" cy="914400"/>
          </a:xfrm>
          <a:prstGeom prst="rect">
            <a:avLst/>
          </a:prstGeom>
        </p:spPr>
        <p:txBody>
          <a:bodyPr vert="horz" lIns="91440" tIns="45720" rIns="91440" bIns="45720" rtlCol="0" anchor="ctr"/>
          <a:lstStyle>
            <a:lvl1pPr algn="ctr">
              <a:defRPr sz="6000">
                <a:solidFill>
                  <a:schemeClr val="bg1"/>
                </a:solidFill>
                <a:latin typeface="+mj-lt"/>
              </a:defRPr>
            </a:lvl1pPr>
          </a:lstStyle>
          <a:p>
            <a:endParaRPr lang="en-US"/>
          </a:p>
        </p:txBody>
      </p:sp>
    </p:spTree>
    <p:extLst>
      <p:ext uri="{BB962C8B-B14F-4D97-AF65-F5344CB8AC3E}">
        <p14:creationId xmlns:p14="http://schemas.microsoft.com/office/powerpoint/2010/main" val="3664039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mj-lt"/>
          <a:ea typeface="Cambria Math" pitchFamily="18" charset="0"/>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5/22/2019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412455648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timing>
    <p:tnLst>
      <p:par>
        <p:cTn id="1" dur="indefinite" restart="never" nodeType="tmRoot"/>
      </p:par>
    </p:tnLst>
  </p:timing>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hyperlink" Target="mailto:jeff.gallant@usg.edu"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hyperlink" Target="https://oer.galileo.usg.edu/"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www.affordablelearninggeorgia.org/help/creating-1" TargetMode="External"/><Relationship Id="rId2" Type="http://schemas.openxmlformats.org/officeDocument/2006/relationships/hyperlink" Target="https://www.affordablelearninggeorgia.org/help/finding-1"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mailto:Jeff.Gallant@usg.edu"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mailto:Marie.Lasseter@usg.edu"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mailto:jeff.gallant@usg.edu"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200" y="1143000"/>
            <a:ext cx="11277599" cy="3329581"/>
          </a:xfrm>
        </p:spPr>
        <p:txBody>
          <a:bodyPr/>
          <a:lstStyle/>
          <a:p>
            <a:r>
              <a:rPr lang="en-US" sz="5400" dirty="0" smtClean="0"/>
              <a:t>Textbook Transformation Grants: </a:t>
            </a:r>
            <a:br>
              <a:rPr lang="en-US" sz="5400" dirty="0" smtClean="0"/>
            </a:br>
            <a:r>
              <a:rPr lang="en-US" sz="5400" dirty="0" smtClean="0"/>
              <a:t>Mini-Grant Procedures</a:t>
            </a:r>
            <a:endParaRPr lang="en-US" sz="5400" dirty="0"/>
          </a:p>
        </p:txBody>
      </p:sp>
    </p:spTree>
    <p:extLst>
      <p:ext uri="{BB962C8B-B14F-4D97-AF65-F5344CB8AC3E}">
        <p14:creationId xmlns:p14="http://schemas.microsoft.com/office/powerpoint/2010/main" val="4052017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93289" cy="1400530"/>
          </a:xfrm>
        </p:spPr>
        <p:txBody>
          <a:bodyPr/>
          <a:lstStyle/>
          <a:p>
            <a:r>
              <a:rPr lang="en-US" dirty="0" smtClean="0"/>
              <a:t>Contact Your Business/Grants Office!</a:t>
            </a:r>
            <a:endParaRPr lang="en-US" dirty="0"/>
          </a:p>
        </p:txBody>
      </p:sp>
      <p:sp>
        <p:nvSpPr>
          <p:cNvPr id="4" name="Content Placeholder 3"/>
          <p:cNvSpPr>
            <a:spLocks noGrp="1"/>
          </p:cNvSpPr>
          <p:nvPr>
            <p:ph idx="1"/>
          </p:nvPr>
        </p:nvSpPr>
        <p:spPr>
          <a:xfrm>
            <a:off x="762000" y="1600200"/>
            <a:ext cx="10972800" cy="4876800"/>
          </a:xfrm>
        </p:spPr>
        <p:txBody>
          <a:bodyPr>
            <a:noAutofit/>
          </a:bodyPr>
          <a:lstStyle/>
          <a:p>
            <a:r>
              <a:rPr lang="en-US" sz="2400" dirty="0"/>
              <a:t>The proposing team should </a:t>
            </a:r>
            <a:r>
              <a:rPr lang="en-US" sz="2400" b="1" dirty="0"/>
              <a:t>coordinate as necessary with their departments and institutional sponsors </a:t>
            </a:r>
            <a:r>
              <a:rPr lang="en-US" sz="2400" dirty="0"/>
              <a:t>to determine how to handle the distribution, including amounts, release </a:t>
            </a:r>
            <a:r>
              <a:rPr lang="en-US" sz="2400" dirty="0" smtClean="0"/>
              <a:t>time/overload/salary/replacement, </a:t>
            </a:r>
            <a:r>
              <a:rPr lang="en-US" sz="2400" dirty="0"/>
              <a:t>as well as semester(s). </a:t>
            </a:r>
          </a:p>
          <a:p>
            <a:r>
              <a:rPr lang="en-US" sz="2400" dirty="0" smtClean="0"/>
              <a:t>Your business/grants office needs to know the following: </a:t>
            </a:r>
          </a:p>
          <a:p>
            <a:pPr marL="0" indent="0">
              <a:buNone/>
            </a:pPr>
            <a:r>
              <a:rPr lang="en-US" sz="2400" dirty="0" smtClean="0"/>
              <a:t>These </a:t>
            </a:r>
            <a:r>
              <a:rPr lang="en-US" sz="2400" dirty="0"/>
              <a:t>grants, while competitively earned, are essentially special </a:t>
            </a:r>
            <a:r>
              <a:rPr lang="en-US" sz="2400" b="1" dirty="0"/>
              <a:t>allocations of state funds </a:t>
            </a:r>
            <a:r>
              <a:rPr lang="en-US" sz="2400" dirty="0"/>
              <a:t>for </a:t>
            </a:r>
            <a:r>
              <a:rPr lang="en-US" sz="2400" dirty="0" smtClean="0"/>
              <a:t>the implementation and creation </a:t>
            </a:r>
            <a:r>
              <a:rPr lang="en-US" sz="2400" dirty="0"/>
              <a:t>of affordable learning resources.  </a:t>
            </a:r>
            <a:endParaRPr lang="en-US" sz="2400" dirty="0" smtClean="0"/>
          </a:p>
          <a:p>
            <a:pPr marL="0" indent="0">
              <a:buNone/>
            </a:pPr>
            <a:r>
              <a:rPr lang="en-US" sz="2400" dirty="0" smtClean="0"/>
              <a:t>These </a:t>
            </a:r>
            <a:r>
              <a:rPr lang="en-US" sz="2400" dirty="0"/>
              <a:t>grants are </a:t>
            </a:r>
            <a:r>
              <a:rPr lang="en-US" sz="2400" b="1" dirty="0"/>
              <a:t>not the same as federal grants</a:t>
            </a:r>
            <a:r>
              <a:rPr lang="en-US" sz="2400" dirty="0"/>
              <a:t> where indirect costs are considered a part of the grant costs.  Direct costs, such as salaries, fringes, </a:t>
            </a:r>
            <a:r>
              <a:rPr lang="en-US" sz="2400" dirty="0" smtClean="0"/>
              <a:t>and supplies </a:t>
            </a:r>
            <a:r>
              <a:rPr lang="en-US" sz="2400" dirty="0"/>
              <a:t>are fine.</a:t>
            </a:r>
          </a:p>
        </p:txBody>
      </p:sp>
    </p:spTree>
    <p:extLst>
      <p:ext uri="{BB962C8B-B14F-4D97-AF65-F5344CB8AC3E}">
        <p14:creationId xmlns:p14="http://schemas.microsoft.com/office/powerpoint/2010/main" val="1552898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Service Level Agreement (SLA)</a:t>
            </a:r>
            <a:endParaRPr lang="en-US" dirty="0"/>
          </a:p>
        </p:txBody>
      </p:sp>
      <p:pic>
        <p:nvPicPr>
          <p:cNvPr id="2" name="Picture 1" descr="ALG_Grant_SLA_FinalTemplate_Page_01.jpg"/>
          <p:cNvPicPr>
            <a:picLocks noChangeAspect="1"/>
          </p:cNvPicPr>
          <p:nvPr/>
        </p:nvPicPr>
        <p:blipFill rotWithShape="1">
          <a:blip r:embed="rId3" cstate="print">
            <a:extLst>
              <a:ext uri="{28A0092B-C50C-407E-A947-70E740481C1C}">
                <a14:useLocalDpi xmlns:a14="http://schemas.microsoft.com/office/drawing/2010/main" val="0"/>
              </a:ext>
            </a:extLst>
          </a:blip>
          <a:srcRect l="-261" t="530" r="1509" b="44922"/>
          <a:stretch/>
        </p:blipFill>
        <p:spPr>
          <a:xfrm>
            <a:off x="5791200" y="1725106"/>
            <a:ext cx="6192606" cy="4426684"/>
          </a:xfrm>
          <a:prstGeom prst="rect">
            <a:avLst/>
          </a:prstGeom>
          <a:ln w="3175" cmpd="sng">
            <a:solidFill>
              <a:schemeClr val="tx1"/>
            </a:solidFill>
          </a:ln>
        </p:spPr>
      </p:pic>
      <p:sp>
        <p:nvSpPr>
          <p:cNvPr id="6" name="Content Placeholder 5"/>
          <p:cNvSpPr>
            <a:spLocks noGrp="1"/>
          </p:cNvSpPr>
          <p:nvPr>
            <p:ph idx="1"/>
          </p:nvPr>
        </p:nvSpPr>
        <p:spPr>
          <a:xfrm>
            <a:off x="304800" y="1628497"/>
            <a:ext cx="5486400" cy="4619902"/>
          </a:xfrm>
        </p:spPr>
        <p:txBody>
          <a:bodyPr>
            <a:noAutofit/>
          </a:bodyPr>
          <a:lstStyle/>
          <a:p>
            <a:r>
              <a:rPr lang="en-US" sz="2400" dirty="0" smtClean="0"/>
              <a:t>“Boilerplate” intergovernmental legal document ensuring that:</a:t>
            </a:r>
          </a:p>
          <a:p>
            <a:pPr lvl="1"/>
            <a:r>
              <a:rPr lang="en-US" sz="2000" dirty="0" smtClean="0"/>
              <a:t>We fund the work in the Statement of Work, which is your proposal, and</a:t>
            </a:r>
          </a:p>
          <a:p>
            <a:pPr lvl="1"/>
            <a:r>
              <a:rPr lang="en-US" sz="2000" dirty="0" smtClean="0"/>
              <a:t>Your institution ensures the work is completed by the deadline</a:t>
            </a:r>
          </a:p>
          <a:p>
            <a:r>
              <a:rPr lang="en-US" sz="2400" dirty="0" smtClean="0"/>
              <a:t>Foundational document for all Textbook Transformation Grant funding</a:t>
            </a:r>
          </a:p>
          <a:p>
            <a:r>
              <a:rPr lang="en-US" sz="2400" dirty="0" smtClean="0"/>
              <a:t>Includes deadlines (ensure that your Final Semester is correct!) </a:t>
            </a:r>
            <a:endParaRPr lang="en-US" sz="2400" dirty="0"/>
          </a:p>
        </p:txBody>
      </p:sp>
    </p:spTree>
    <p:extLst>
      <p:ext uri="{BB962C8B-B14F-4D97-AF65-F5344CB8AC3E}">
        <p14:creationId xmlns:p14="http://schemas.microsoft.com/office/powerpoint/2010/main" val="498897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Steps: From SLA to Funding</a:t>
            </a:r>
            <a:endParaRPr lang="en-US" dirty="0"/>
          </a:p>
        </p:txBody>
      </p:sp>
      <p:sp>
        <p:nvSpPr>
          <p:cNvPr id="6" name="Content Placeholder 5"/>
          <p:cNvSpPr>
            <a:spLocks noGrp="1"/>
          </p:cNvSpPr>
          <p:nvPr>
            <p:ph idx="1"/>
          </p:nvPr>
        </p:nvSpPr>
        <p:spPr>
          <a:xfrm>
            <a:off x="1143000" y="1524000"/>
            <a:ext cx="9945688" cy="4876799"/>
          </a:xfrm>
        </p:spPr>
        <p:txBody>
          <a:bodyPr>
            <a:normAutofit fontScale="92500" lnSpcReduction="20000"/>
          </a:bodyPr>
          <a:lstStyle/>
          <a:p>
            <a:pPr marL="457200" indent="-457200">
              <a:buAutoNum type="arabicPeriod"/>
            </a:pPr>
            <a:r>
              <a:rPr lang="en-US" sz="2400" dirty="0" smtClean="0"/>
              <a:t>SLAs drafted by Jeff</a:t>
            </a:r>
          </a:p>
          <a:p>
            <a:pPr marL="457200" indent="-457200">
              <a:buAutoNum type="arabicPeriod"/>
            </a:pPr>
            <a:r>
              <a:rPr lang="en-US" sz="2400" dirty="0" smtClean="0"/>
              <a:t>SLAs distributed to Project Leads with detailed instructions</a:t>
            </a:r>
          </a:p>
          <a:p>
            <a:pPr marL="457200" indent="-457200">
              <a:buAutoNum type="arabicPeriod"/>
            </a:pPr>
            <a:r>
              <a:rPr lang="en-US" sz="2400" b="1" dirty="0" smtClean="0"/>
              <a:t>Project Leads read the SLA and forward to appropriate business or grants office</a:t>
            </a:r>
          </a:p>
          <a:p>
            <a:pPr marL="457200" indent="-457200">
              <a:buAutoNum type="arabicPeriod"/>
            </a:pPr>
            <a:r>
              <a:rPr lang="en-US" sz="2400" b="1" dirty="0" smtClean="0"/>
              <a:t>Signatures obtained by business office</a:t>
            </a:r>
          </a:p>
          <a:p>
            <a:pPr marL="457200" indent="-457200">
              <a:buAutoNum type="arabicPeriod"/>
            </a:pPr>
            <a:r>
              <a:rPr lang="en-US" sz="2400" dirty="0" smtClean="0"/>
              <a:t>SLA and the invoice for first payment (1/2 the award) sent to Jeff </a:t>
            </a:r>
            <a:r>
              <a:rPr lang="en-US" sz="2400" b="1" dirty="0" smtClean="0"/>
              <a:t>in one email</a:t>
            </a:r>
          </a:p>
          <a:p>
            <a:pPr marL="857250" lvl="1" indent="-457200">
              <a:buAutoNum type="arabicPeriod"/>
            </a:pPr>
            <a:r>
              <a:rPr lang="en-US" sz="2200" b="1" dirty="0" smtClean="0"/>
              <a:t>This is extremely new! The USG Business Office now wants one invoice per payment for audit purposes.</a:t>
            </a:r>
            <a:endParaRPr lang="en-US" sz="2200" dirty="0" smtClean="0"/>
          </a:p>
          <a:p>
            <a:pPr marL="457200" indent="-457200">
              <a:buAutoNum type="arabicPeriod"/>
            </a:pPr>
            <a:r>
              <a:rPr lang="en-US" sz="2400" dirty="0" smtClean="0"/>
              <a:t>Jeff enters signed documents into online system for Board of Regents approvals and signatures</a:t>
            </a:r>
          </a:p>
          <a:p>
            <a:pPr marL="457200" indent="-457200">
              <a:buAutoNum type="arabicPeriod"/>
            </a:pPr>
            <a:r>
              <a:rPr lang="en-US" sz="2400" dirty="0" smtClean="0"/>
              <a:t>Funds distributed from USG business office to institution: 50% now, 50% upon receiving Final Report</a:t>
            </a:r>
          </a:p>
          <a:p>
            <a:pPr marL="457200" indent="-457200">
              <a:buAutoNum type="arabicPeriod"/>
            </a:pPr>
            <a:r>
              <a:rPr lang="en-US" sz="2400" dirty="0" smtClean="0"/>
              <a:t>Jeff is point of contact for SLA status</a:t>
            </a:r>
          </a:p>
          <a:p>
            <a:pPr marL="457200" indent="-457200">
              <a:buAutoNum type="arabicPeriod"/>
            </a:pPr>
            <a:endParaRPr lang="en-US" dirty="0"/>
          </a:p>
        </p:txBody>
      </p:sp>
    </p:spTree>
    <p:extLst>
      <p:ext uri="{BB962C8B-B14F-4D97-AF65-F5344CB8AC3E}">
        <p14:creationId xmlns:p14="http://schemas.microsoft.com/office/powerpoint/2010/main" val="1010805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Reports</a:t>
            </a:r>
            <a:endParaRPr lang="en-US" dirty="0"/>
          </a:p>
        </p:txBody>
      </p:sp>
      <p:sp>
        <p:nvSpPr>
          <p:cNvPr id="2" name="Content Placeholder 1"/>
          <p:cNvSpPr>
            <a:spLocks noGrp="1"/>
          </p:cNvSpPr>
          <p:nvPr>
            <p:ph idx="1"/>
          </p:nvPr>
        </p:nvSpPr>
        <p:spPr>
          <a:xfrm>
            <a:off x="990600" y="1638300"/>
            <a:ext cx="10591800" cy="4533900"/>
          </a:xfrm>
        </p:spPr>
        <p:txBody>
          <a:bodyPr>
            <a:noAutofit/>
          </a:bodyPr>
          <a:lstStyle/>
          <a:p>
            <a:r>
              <a:rPr lang="en-US" sz="2400" dirty="0" smtClean="0"/>
              <a:t>Just </a:t>
            </a:r>
            <a:r>
              <a:rPr lang="en-US" sz="2400" i="1" dirty="0" smtClean="0"/>
              <a:t>one short Final Report</a:t>
            </a:r>
            <a:r>
              <a:rPr lang="en-US" sz="2400" dirty="0" smtClean="0"/>
              <a:t>! </a:t>
            </a:r>
          </a:p>
          <a:p>
            <a:r>
              <a:rPr lang="en-US" sz="2400" dirty="0" smtClean="0"/>
              <a:t>Final Report will include:</a:t>
            </a:r>
          </a:p>
          <a:p>
            <a:pPr lvl="1"/>
            <a:r>
              <a:rPr lang="en-US" sz="2200" dirty="0" smtClean="0"/>
              <a:t>Narrative Description of the revision/creation process</a:t>
            </a:r>
          </a:p>
          <a:p>
            <a:pPr lvl="1"/>
            <a:r>
              <a:rPr lang="en-US" sz="2200" dirty="0" smtClean="0"/>
              <a:t>Links to the new materials </a:t>
            </a:r>
          </a:p>
          <a:p>
            <a:pPr lvl="2"/>
            <a:r>
              <a:rPr lang="en-US" sz="2000" dirty="0" smtClean="0"/>
              <a:t>These can be in a Google Drive folder if you just want to have them in our repository</a:t>
            </a:r>
          </a:p>
          <a:p>
            <a:pPr lvl="2"/>
            <a:r>
              <a:rPr lang="en-US" sz="2000" dirty="0" smtClean="0"/>
              <a:t>Consider OER Commons, especially for </a:t>
            </a:r>
            <a:r>
              <a:rPr lang="en-US" sz="2000" dirty="0" err="1" smtClean="0"/>
              <a:t>OpenStax</a:t>
            </a:r>
            <a:r>
              <a:rPr lang="en-US" sz="2000" dirty="0" smtClean="0"/>
              <a:t>, also</a:t>
            </a:r>
          </a:p>
          <a:p>
            <a:pPr lvl="1"/>
            <a:r>
              <a:rPr lang="en-US" sz="2200" dirty="0" smtClean="0"/>
              <a:t>Next Steps and Future Plans</a:t>
            </a:r>
          </a:p>
          <a:p>
            <a:r>
              <a:rPr lang="en-US" sz="2400" dirty="0" smtClean="0"/>
              <a:t>Location: On the </a:t>
            </a:r>
            <a:r>
              <a:rPr lang="en-US" sz="2400" dirty="0"/>
              <a:t>Information for </a:t>
            </a:r>
            <a:r>
              <a:rPr lang="en-US" sz="2400"/>
              <a:t>Round </a:t>
            </a:r>
            <a:r>
              <a:rPr lang="en-US" sz="2400" smtClean="0"/>
              <a:t>Fourteen </a:t>
            </a:r>
            <a:r>
              <a:rPr lang="en-US" sz="2400" dirty="0"/>
              <a:t>Grantees page: </a:t>
            </a:r>
            <a:r>
              <a:rPr lang="en-US" sz="2400" dirty="0" smtClean="0"/>
              <a:t>http</a:t>
            </a:r>
            <a:r>
              <a:rPr lang="en-US" sz="2400"/>
              <a:t>://</a:t>
            </a:r>
            <a:r>
              <a:rPr lang="en-US" sz="2400" smtClean="0"/>
              <a:t>www.affordablelearninggeorgia.org/about/r14_info</a:t>
            </a:r>
            <a:r>
              <a:rPr lang="en-US" sz="2400" dirty="0" smtClean="0"/>
              <a:t>/ </a:t>
            </a:r>
            <a:endParaRPr lang="en-US" sz="2400" dirty="0"/>
          </a:p>
        </p:txBody>
      </p:sp>
    </p:spTree>
    <p:extLst>
      <p:ext uri="{BB962C8B-B14F-4D97-AF65-F5344CB8AC3E}">
        <p14:creationId xmlns:p14="http://schemas.microsoft.com/office/powerpoint/2010/main" val="407510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Reporting</a:t>
            </a:r>
            <a:endParaRPr lang="en-US" dirty="0"/>
          </a:p>
        </p:txBody>
      </p:sp>
      <p:sp>
        <p:nvSpPr>
          <p:cNvPr id="4" name="Content Placeholder 3"/>
          <p:cNvSpPr>
            <a:spLocks noGrp="1"/>
          </p:cNvSpPr>
          <p:nvPr>
            <p:ph idx="1"/>
          </p:nvPr>
        </p:nvSpPr>
        <p:spPr>
          <a:xfrm>
            <a:off x="1104293" y="1752600"/>
            <a:ext cx="9716107" cy="4800600"/>
          </a:xfrm>
        </p:spPr>
        <p:txBody>
          <a:bodyPr>
            <a:normAutofit/>
          </a:bodyPr>
          <a:lstStyle/>
          <a:p>
            <a:pPr marL="0" indent="0">
              <a:buNone/>
            </a:pPr>
            <a:r>
              <a:rPr lang="en-US" sz="2600" b="1" dirty="0"/>
              <a:t>Timeline: </a:t>
            </a:r>
          </a:p>
          <a:p>
            <a:r>
              <a:rPr lang="en-US" sz="2600" dirty="0" smtClean="0"/>
              <a:t>If </a:t>
            </a:r>
            <a:r>
              <a:rPr lang="en-US" sz="2600" dirty="0"/>
              <a:t>it is</a:t>
            </a:r>
            <a:r>
              <a:rPr lang="en-US" sz="2600" b="1" dirty="0"/>
              <a:t> </a:t>
            </a:r>
            <a:r>
              <a:rPr lang="en-US" sz="2600" dirty="0"/>
              <a:t>your final semester, submit </a:t>
            </a:r>
            <a:r>
              <a:rPr lang="en-US" sz="2600" dirty="0" smtClean="0"/>
              <a:t>the </a:t>
            </a:r>
            <a:r>
              <a:rPr lang="en-US" sz="2600" b="1" dirty="0" smtClean="0"/>
              <a:t>Mini-Grant Final </a:t>
            </a:r>
            <a:r>
              <a:rPr lang="en-US" sz="2600" b="1" dirty="0"/>
              <a:t>Report</a:t>
            </a:r>
            <a:r>
              <a:rPr lang="en-US" sz="2600" dirty="0"/>
              <a:t>.</a:t>
            </a:r>
          </a:p>
          <a:p>
            <a:r>
              <a:rPr lang="en-US" sz="2600" dirty="0" smtClean="0"/>
              <a:t>Report </a:t>
            </a:r>
            <a:r>
              <a:rPr lang="en-US" sz="2600" dirty="0"/>
              <a:t>links </a:t>
            </a:r>
            <a:r>
              <a:rPr lang="en-US" sz="2600" dirty="0" smtClean="0"/>
              <a:t>and deadlines will </a:t>
            </a:r>
            <a:r>
              <a:rPr lang="en-US" sz="2600" dirty="0"/>
              <a:t>be on the </a:t>
            </a:r>
            <a:r>
              <a:rPr lang="en-US" sz="2600" b="1" dirty="0"/>
              <a:t>Information for Round </a:t>
            </a:r>
            <a:r>
              <a:rPr lang="en-US" sz="2600" b="1" dirty="0" smtClean="0"/>
              <a:t>Fourteen </a:t>
            </a:r>
            <a:r>
              <a:rPr lang="en-US" sz="2600" b="1" dirty="0"/>
              <a:t>Grantees </a:t>
            </a:r>
            <a:r>
              <a:rPr lang="en-US" sz="2600" b="1" dirty="0" smtClean="0"/>
              <a:t>page: </a:t>
            </a:r>
            <a:endParaRPr lang="en-US" sz="2600" b="1" dirty="0"/>
          </a:p>
          <a:p>
            <a:pPr lvl="1"/>
            <a:r>
              <a:rPr lang="en-US" sz="2400" b="1" dirty="0" smtClean="0"/>
              <a:t>affordablelearninggeorgia.org/about/r14_info</a:t>
            </a:r>
          </a:p>
          <a:p>
            <a:pPr lvl="2"/>
            <a:r>
              <a:rPr lang="en-US" sz="2200" b="1" dirty="0" smtClean="0"/>
              <a:t>Please bookmark this page! </a:t>
            </a:r>
            <a:endParaRPr lang="en-US" sz="2200" dirty="0"/>
          </a:p>
          <a:p>
            <a:pPr lvl="2"/>
            <a:r>
              <a:rPr lang="en-US" sz="2200" dirty="0" smtClean="0"/>
              <a:t>Also accessible through the Textbook Transformation Grants main page</a:t>
            </a:r>
          </a:p>
        </p:txBody>
      </p:sp>
    </p:spTree>
    <p:extLst>
      <p:ext uri="{BB962C8B-B14F-4D97-AF65-F5344CB8AC3E}">
        <p14:creationId xmlns:p14="http://schemas.microsoft.com/office/powerpoint/2010/main" val="8454377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Submitting New OER	</a:t>
            </a:r>
            <a:endParaRPr lang="en-US" dirty="0"/>
          </a:p>
        </p:txBody>
      </p:sp>
      <p:sp>
        <p:nvSpPr>
          <p:cNvPr id="3" name="Content Placeholder 2"/>
          <p:cNvSpPr>
            <a:spLocks noGrp="1"/>
          </p:cNvSpPr>
          <p:nvPr>
            <p:ph idx="1"/>
          </p:nvPr>
        </p:nvSpPr>
        <p:spPr>
          <a:xfrm>
            <a:off x="990600" y="1447800"/>
            <a:ext cx="10591800" cy="4800600"/>
          </a:xfrm>
        </p:spPr>
        <p:txBody>
          <a:bodyPr>
            <a:noAutofit/>
          </a:bodyPr>
          <a:lstStyle/>
          <a:p>
            <a:r>
              <a:rPr lang="en-US" sz="2800" dirty="0" smtClean="0"/>
              <a:t>New OER can usually be added to your Final Report during the submission process, but every so often, a file will be too big. If the sum of your file sizes is over 30MB, it’s probably too big. </a:t>
            </a:r>
          </a:p>
          <a:p>
            <a:r>
              <a:rPr lang="en-US" sz="2800" dirty="0" smtClean="0"/>
              <a:t>If you have a big file, email Jeff (</a:t>
            </a:r>
            <a:r>
              <a:rPr lang="en-US" sz="2800" dirty="0" smtClean="0">
                <a:hlinkClick r:id="rId2"/>
              </a:rPr>
              <a:t>jeff.gallant@usg.edu</a:t>
            </a:r>
            <a:r>
              <a:rPr lang="en-US" sz="2800" dirty="0" smtClean="0"/>
              <a:t>) with a cloud storage link. For example, this could be in: </a:t>
            </a:r>
          </a:p>
          <a:p>
            <a:pPr lvl="1"/>
            <a:r>
              <a:rPr lang="en-US" sz="2400" dirty="0" smtClean="0"/>
              <a:t>Google Drive</a:t>
            </a:r>
          </a:p>
          <a:p>
            <a:pPr lvl="1"/>
            <a:r>
              <a:rPr lang="en-US" sz="2400" dirty="0" smtClean="0"/>
              <a:t>Dropbox</a:t>
            </a:r>
          </a:p>
          <a:p>
            <a:pPr lvl="1"/>
            <a:r>
              <a:rPr lang="en-US" sz="2400" dirty="0" smtClean="0"/>
              <a:t>Microsoft </a:t>
            </a:r>
            <a:r>
              <a:rPr lang="en-US" sz="2400" dirty="0" err="1" smtClean="0"/>
              <a:t>Sharepoint</a:t>
            </a:r>
            <a:endParaRPr lang="en-US" sz="2400" dirty="0" smtClean="0"/>
          </a:p>
          <a:p>
            <a:r>
              <a:rPr lang="en-US" sz="2400" dirty="0" smtClean="0"/>
              <a:t>Jeff will add these to the appropriate place in the repository once they’re submitted and Final Reports are processed. </a:t>
            </a:r>
            <a:endParaRPr lang="en-US" sz="2400" dirty="0"/>
          </a:p>
        </p:txBody>
      </p:sp>
    </p:spTree>
    <p:extLst>
      <p:ext uri="{BB962C8B-B14F-4D97-AF65-F5344CB8AC3E}">
        <p14:creationId xmlns:p14="http://schemas.microsoft.com/office/powerpoint/2010/main" val="15365698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b="1" dirty="0" smtClean="0"/>
              <a:t>Resources and the R14 Info Webpage</a:t>
            </a:r>
            <a:endParaRPr lang="en-US" sz="4400" b="1"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6242413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Tour of R14 Info Webpage</a:t>
            </a:r>
            <a:endParaRPr lang="en-US" dirty="0"/>
          </a:p>
        </p:txBody>
      </p:sp>
      <p:sp>
        <p:nvSpPr>
          <p:cNvPr id="4" name="Content Placeholder 3"/>
          <p:cNvSpPr>
            <a:spLocks noGrp="1"/>
          </p:cNvSpPr>
          <p:nvPr>
            <p:ph idx="1"/>
          </p:nvPr>
        </p:nvSpPr>
        <p:spPr>
          <a:xfrm>
            <a:off x="762000" y="1853248"/>
            <a:ext cx="10515600" cy="4800600"/>
          </a:xfrm>
        </p:spPr>
        <p:txBody>
          <a:bodyPr>
            <a:normAutofit/>
          </a:bodyPr>
          <a:lstStyle/>
          <a:p>
            <a:pPr marL="0" indent="0">
              <a:buNone/>
            </a:pPr>
            <a:r>
              <a:rPr lang="en-US" sz="2600" b="1" dirty="0" smtClean="0"/>
              <a:t>Includes deadlines, Kickoff documents, and reports! </a:t>
            </a:r>
          </a:p>
          <a:p>
            <a:pPr marL="0" indent="0">
              <a:buNone/>
            </a:pPr>
            <a:r>
              <a:rPr lang="en-US" sz="2800" dirty="0"/>
              <a:t>http://</a:t>
            </a:r>
            <a:r>
              <a:rPr lang="en-US" sz="2800" dirty="0" smtClean="0"/>
              <a:t>www.affordablelearninggeorgia.org/about/r14_info</a:t>
            </a:r>
            <a:r>
              <a:rPr lang="en-US" sz="2800" dirty="0"/>
              <a:t>/ </a:t>
            </a:r>
            <a:r>
              <a:rPr lang="en-US" sz="2800" dirty="0" smtClean="0"/>
              <a:t> </a:t>
            </a:r>
            <a:endParaRPr lang="en-US" sz="2800" dirty="0"/>
          </a:p>
          <a:p>
            <a:pPr marL="0" indent="0">
              <a:buNone/>
            </a:pPr>
            <a:endParaRPr lang="en-US" sz="2600" b="1" dirty="0" smtClean="0"/>
          </a:p>
        </p:txBody>
      </p:sp>
    </p:spTree>
    <p:extLst>
      <p:ext uri="{BB962C8B-B14F-4D97-AF65-F5344CB8AC3E}">
        <p14:creationId xmlns:p14="http://schemas.microsoft.com/office/powerpoint/2010/main" val="22644512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in mind…</a:t>
            </a:r>
            <a:endParaRPr lang="en-US" dirty="0"/>
          </a:p>
        </p:txBody>
      </p:sp>
      <p:sp>
        <p:nvSpPr>
          <p:cNvPr id="4" name="Content Placeholder 3"/>
          <p:cNvSpPr>
            <a:spLocks noGrp="1"/>
          </p:cNvSpPr>
          <p:nvPr>
            <p:ph idx="1"/>
          </p:nvPr>
        </p:nvSpPr>
        <p:spPr>
          <a:xfrm>
            <a:off x="685800" y="1524000"/>
            <a:ext cx="10515600" cy="4800600"/>
          </a:xfrm>
        </p:spPr>
        <p:txBody>
          <a:bodyPr>
            <a:normAutofit/>
          </a:bodyPr>
          <a:lstStyle/>
          <a:p>
            <a:pPr marL="0" indent="0">
              <a:buNone/>
            </a:pPr>
            <a:r>
              <a:rPr lang="en-US" sz="2600" b="1" dirty="0" smtClean="0"/>
              <a:t>From the Kickoff Materials:</a:t>
            </a:r>
          </a:p>
          <a:p>
            <a:r>
              <a:rPr lang="en-US" sz="2600" b="1" dirty="0" smtClean="0"/>
              <a:t>Open Education and Open Pedagogy</a:t>
            </a:r>
          </a:p>
          <a:p>
            <a:r>
              <a:rPr lang="en-US" sz="2600" b="1" dirty="0" smtClean="0"/>
              <a:t>Copyright and Open Licensing (in the Procedures document)</a:t>
            </a:r>
          </a:p>
          <a:p>
            <a:r>
              <a:rPr lang="en-US" sz="2600" b="1" dirty="0" smtClean="0"/>
              <a:t>Accessibility! </a:t>
            </a:r>
          </a:p>
          <a:p>
            <a:pPr lvl="1"/>
            <a:r>
              <a:rPr lang="en-US" sz="2600" b="1" dirty="0" smtClean="0"/>
              <a:t>Slides from CIDI (previously called AMAC)</a:t>
            </a:r>
          </a:p>
          <a:p>
            <a:pPr lvl="1"/>
            <a:r>
              <a:rPr lang="en-US" sz="2600" b="1" dirty="0" smtClean="0"/>
              <a:t>Additional details in an extra set of CIDI slides</a:t>
            </a:r>
          </a:p>
          <a:p>
            <a:pPr lvl="1"/>
            <a:r>
              <a:rPr lang="en-US" sz="2600" b="1" dirty="0" smtClean="0"/>
              <a:t>Checklist from CIDI</a:t>
            </a:r>
          </a:p>
          <a:p>
            <a:pPr lvl="1"/>
            <a:r>
              <a:rPr lang="en-US" sz="2600" b="1" dirty="0" smtClean="0"/>
              <a:t>List of resources from CIDI</a:t>
            </a:r>
            <a:endParaRPr lang="en-US" sz="2600" dirty="0"/>
          </a:p>
          <a:p>
            <a:pPr marL="0" indent="0">
              <a:buNone/>
            </a:pPr>
            <a:endParaRPr lang="en-US" sz="2600" b="1" dirty="0" smtClean="0"/>
          </a:p>
        </p:txBody>
      </p:sp>
    </p:spTree>
    <p:extLst>
      <p:ext uri="{BB962C8B-B14F-4D97-AF65-F5344CB8AC3E}">
        <p14:creationId xmlns:p14="http://schemas.microsoft.com/office/powerpoint/2010/main" val="1402041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GALILEO Open Learning Materials	</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A repository for all ALG grant projects! </a:t>
            </a:r>
          </a:p>
          <a:p>
            <a:r>
              <a:rPr lang="en-US" sz="3200" dirty="0" smtClean="0">
                <a:hlinkClick r:id="rId2"/>
              </a:rPr>
              <a:t>https://oer.galileo.usg.edu/</a:t>
            </a:r>
            <a:r>
              <a:rPr lang="en-US" sz="3200" dirty="0" smtClean="0"/>
              <a:t> </a:t>
            </a:r>
          </a:p>
        </p:txBody>
      </p:sp>
    </p:spTree>
    <p:extLst>
      <p:ext uri="{BB962C8B-B14F-4D97-AF65-F5344CB8AC3E}">
        <p14:creationId xmlns:p14="http://schemas.microsoft.com/office/powerpoint/2010/main" val="1918791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Mini-Grants? </a:t>
            </a:r>
            <a:endParaRPr lang="en-US" dirty="0"/>
          </a:p>
        </p:txBody>
      </p:sp>
      <p:sp>
        <p:nvSpPr>
          <p:cNvPr id="3" name="Content Placeholder 2"/>
          <p:cNvSpPr>
            <a:spLocks noGrp="1"/>
          </p:cNvSpPr>
          <p:nvPr>
            <p:ph idx="1"/>
          </p:nvPr>
        </p:nvSpPr>
        <p:spPr>
          <a:xfrm>
            <a:off x="1219200" y="1371600"/>
            <a:ext cx="8946541" cy="4724399"/>
          </a:xfrm>
        </p:spPr>
        <p:txBody>
          <a:bodyPr>
            <a:noAutofit/>
          </a:bodyPr>
          <a:lstStyle/>
          <a:p>
            <a:r>
              <a:rPr lang="en-US" sz="2800" dirty="0" smtClean="0"/>
              <a:t>ALG started out focused on adoption of OER</a:t>
            </a:r>
          </a:p>
          <a:p>
            <a:r>
              <a:rPr lang="en-US" sz="2800" dirty="0" smtClean="0"/>
              <a:t>Teams immediately saw gaps in OER for subjects, functions (ancillary materials, etc.)</a:t>
            </a:r>
          </a:p>
          <a:p>
            <a:r>
              <a:rPr lang="en-US" sz="2800" dirty="0" smtClean="0"/>
              <a:t>USG OER Survey: More USG faculty are aware of OER, and they’re more aware of issues with OER quality as a result</a:t>
            </a:r>
          </a:p>
          <a:p>
            <a:r>
              <a:rPr lang="en-US" sz="2800" dirty="0" smtClean="0"/>
              <a:t>Therefore, mini-grants aim for </a:t>
            </a:r>
            <a:r>
              <a:rPr lang="en-US" sz="2800" u="sng" dirty="0" smtClean="0"/>
              <a:t>higher quality and more materials</a:t>
            </a:r>
          </a:p>
          <a:p>
            <a:r>
              <a:rPr lang="en-US" sz="2800" dirty="0" smtClean="0"/>
              <a:t>This will hopefully shorten others’ time required for adoption and encourage more adoption overall</a:t>
            </a:r>
            <a:endParaRPr lang="en-US" sz="2800" dirty="0"/>
          </a:p>
        </p:txBody>
      </p:sp>
    </p:spTree>
    <p:extLst>
      <p:ext uri="{BB962C8B-B14F-4D97-AF65-F5344CB8AC3E}">
        <p14:creationId xmlns:p14="http://schemas.microsoft.com/office/powerpoint/2010/main" val="687704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the Basics on OER? 	</a:t>
            </a:r>
            <a:endParaRPr lang="en-US" dirty="0"/>
          </a:p>
        </p:txBody>
      </p:sp>
      <p:sp>
        <p:nvSpPr>
          <p:cNvPr id="3" name="Content Placeholder 2"/>
          <p:cNvSpPr>
            <a:spLocks noGrp="1"/>
          </p:cNvSpPr>
          <p:nvPr>
            <p:ph idx="1"/>
          </p:nvPr>
        </p:nvSpPr>
        <p:spPr>
          <a:xfrm>
            <a:off x="1295400" y="1676401"/>
            <a:ext cx="8946541" cy="5181599"/>
          </a:xfrm>
        </p:spPr>
        <p:txBody>
          <a:bodyPr>
            <a:normAutofit/>
          </a:bodyPr>
          <a:lstStyle/>
          <a:p>
            <a:pPr marL="0" indent="0">
              <a:buNone/>
            </a:pPr>
            <a:r>
              <a:rPr lang="en-US" sz="3200" dirty="0" smtClean="0"/>
              <a:t>The ALG Help Section has two modular tutorials: </a:t>
            </a:r>
          </a:p>
          <a:p>
            <a:pPr marL="0" indent="0">
              <a:buNone/>
            </a:pPr>
            <a:r>
              <a:rPr lang="en-US" sz="3200" dirty="0" smtClean="0"/>
              <a:t>Finding OER: </a:t>
            </a:r>
            <a:r>
              <a:rPr lang="en-US" sz="3200" dirty="0">
                <a:hlinkClick r:id="rId2"/>
              </a:rPr>
              <a:t>https://</a:t>
            </a:r>
            <a:r>
              <a:rPr lang="en-US" sz="3200" dirty="0" smtClean="0">
                <a:hlinkClick r:id="rId2"/>
              </a:rPr>
              <a:t>www.affordablelearninggeorgia.org/help/finding-1</a:t>
            </a:r>
            <a:r>
              <a:rPr lang="en-US" sz="3200" dirty="0" smtClean="0"/>
              <a:t> </a:t>
            </a:r>
          </a:p>
          <a:p>
            <a:pPr marL="0" indent="0">
              <a:buNone/>
            </a:pPr>
            <a:r>
              <a:rPr lang="en-US" sz="3200" dirty="0" smtClean="0"/>
              <a:t>Creating / Adapting OER: </a:t>
            </a:r>
            <a:r>
              <a:rPr lang="en-US" sz="3200" dirty="0">
                <a:hlinkClick r:id="rId3"/>
              </a:rPr>
              <a:t>https://www.affordablelearninggeorgia.org/help/creating-1</a:t>
            </a:r>
            <a:endParaRPr lang="en-US" sz="3200" dirty="0" smtClean="0"/>
          </a:p>
        </p:txBody>
      </p:sp>
    </p:spTree>
    <p:extLst>
      <p:ext uri="{BB962C8B-B14F-4D97-AF65-F5344CB8AC3E}">
        <p14:creationId xmlns:p14="http://schemas.microsoft.com/office/powerpoint/2010/main" val="32240228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those new to OER: </a:t>
            </a:r>
            <a:endParaRPr lang="en-US" dirty="0"/>
          </a:p>
        </p:txBody>
      </p:sp>
      <p:sp>
        <p:nvSpPr>
          <p:cNvPr id="3" name="Content Placeholder 2"/>
          <p:cNvSpPr>
            <a:spLocks noGrp="1"/>
          </p:cNvSpPr>
          <p:nvPr>
            <p:ph idx="1"/>
          </p:nvPr>
        </p:nvSpPr>
        <p:spPr>
          <a:xfrm>
            <a:off x="914400" y="1600200"/>
            <a:ext cx="10479088" cy="4876800"/>
          </a:xfrm>
        </p:spPr>
        <p:txBody>
          <a:bodyPr>
            <a:normAutofit fontScale="92500"/>
          </a:bodyPr>
          <a:lstStyle/>
          <a:p>
            <a:r>
              <a:rPr lang="en-US" sz="2600" dirty="0" smtClean="0"/>
              <a:t>David Wiley’s blog, </a:t>
            </a:r>
            <a:r>
              <a:rPr lang="en-US" sz="2600" dirty="0" err="1" smtClean="0"/>
              <a:t>OpenContent</a:t>
            </a:r>
            <a:r>
              <a:rPr lang="en-US" sz="2600" dirty="0" smtClean="0"/>
              <a:t>: </a:t>
            </a:r>
            <a:r>
              <a:rPr lang="en-US" sz="2600" b="1" dirty="0" smtClean="0"/>
              <a:t>https</a:t>
            </a:r>
            <a:r>
              <a:rPr lang="en-US" sz="2600" b="1" dirty="0"/>
              <a:t>://opencontent.org/blog</a:t>
            </a:r>
            <a:r>
              <a:rPr lang="en-US" sz="2600" b="1" dirty="0" smtClean="0"/>
              <a:t>/ </a:t>
            </a:r>
          </a:p>
          <a:p>
            <a:pPr lvl="1"/>
            <a:r>
              <a:rPr lang="en-US" sz="2200" dirty="0" smtClean="0"/>
              <a:t>New ideas on open education from one of the founders of Open Ed</a:t>
            </a:r>
          </a:p>
          <a:p>
            <a:r>
              <a:rPr lang="en-US" sz="2600" dirty="0" smtClean="0"/>
              <a:t>Creative Commons: </a:t>
            </a:r>
            <a:r>
              <a:rPr lang="en-US" sz="2600" b="1" dirty="0" smtClean="0"/>
              <a:t>https://creativecommons.org/</a:t>
            </a:r>
          </a:p>
          <a:p>
            <a:pPr lvl="1"/>
            <a:r>
              <a:rPr lang="en-US" sz="2200" dirty="0" smtClean="0"/>
              <a:t>Creators of the open licenses used throughout Open Education</a:t>
            </a:r>
          </a:p>
          <a:p>
            <a:r>
              <a:rPr lang="en-US" sz="2600" dirty="0" smtClean="0"/>
              <a:t>Open Education Group: </a:t>
            </a:r>
            <a:r>
              <a:rPr lang="en-US" sz="2600" b="1" dirty="0" smtClean="0"/>
              <a:t>https://openedgroup.org/ </a:t>
            </a:r>
          </a:p>
          <a:p>
            <a:pPr lvl="1"/>
            <a:r>
              <a:rPr lang="en-US" sz="2200" dirty="0" smtClean="0"/>
              <a:t>Research group looking at perceptions, use, and efficacy of OER in the classroom</a:t>
            </a:r>
          </a:p>
          <a:p>
            <a:pPr lvl="1"/>
            <a:r>
              <a:rPr lang="en-US" sz="2200" dirty="0" smtClean="0"/>
              <a:t>OER Research Fellows: Annual cohort researching OER</a:t>
            </a:r>
          </a:p>
          <a:p>
            <a:r>
              <a:rPr lang="en-US" sz="2600" dirty="0" smtClean="0"/>
              <a:t>SPARC: </a:t>
            </a:r>
            <a:r>
              <a:rPr lang="en-US" sz="2600" b="1" dirty="0" smtClean="0"/>
              <a:t>https://sparc.org/ </a:t>
            </a:r>
          </a:p>
          <a:p>
            <a:pPr lvl="1"/>
            <a:r>
              <a:rPr lang="en-US" sz="2200" dirty="0" smtClean="0"/>
              <a:t>Nonprofit advocate for open access, open data, and open education</a:t>
            </a:r>
          </a:p>
        </p:txBody>
      </p:sp>
    </p:spTree>
    <p:extLst>
      <p:ext uri="{BB962C8B-B14F-4D97-AF65-F5344CB8AC3E}">
        <p14:creationId xmlns:p14="http://schemas.microsoft.com/office/powerpoint/2010/main" val="36317131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9404723" cy="1400530"/>
          </a:xfrm>
        </p:spPr>
        <p:txBody>
          <a:bodyPr/>
          <a:lstStyle/>
          <a:p>
            <a:r>
              <a:rPr lang="en-US" dirty="0" smtClean="0"/>
              <a:t>OER is Big on Twitter! Join the Conversation!</a:t>
            </a:r>
            <a:endParaRPr lang="en-US" dirty="0"/>
          </a:p>
        </p:txBody>
      </p:sp>
      <p:sp>
        <p:nvSpPr>
          <p:cNvPr id="3" name="Content Placeholder 2"/>
          <p:cNvSpPr>
            <a:spLocks noGrp="1"/>
          </p:cNvSpPr>
          <p:nvPr>
            <p:ph idx="1"/>
          </p:nvPr>
        </p:nvSpPr>
        <p:spPr>
          <a:xfrm>
            <a:off x="914400" y="1854034"/>
            <a:ext cx="10479088" cy="4876800"/>
          </a:xfrm>
        </p:spPr>
        <p:txBody>
          <a:bodyPr>
            <a:normAutofit/>
          </a:bodyPr>
          <a:lstStyle/>
          <a:p>
            <a:pPr marL="0" indent="0">
              <a:buNone/>
            </a:pPr>
            <a:r>
              <a:rPr lang="en-US" sz="2800" dirty="0" smtClean="0"/>
              <a:t>Start with: </a:t>
            </a:r>
          </a:p>
          <a:p>
            <a:r>
              <a:rPr lang="en-US" sz="2800" dirty="0" smtClean="0"/>
              <a:t>@</a:t>
            </a:r>
            <a:r>
              <a:rPr lang="en-US" sz="2800" dirty="0" err="1"/>
              <a:t>openstax</a:t>
            </a:r>
            <a:r>
              <a:rPr lang="en-US" sz="2800" dirty="0"/>
              <a:t>, </a:t>
            </a:r>
            <a:endParaRPr lang="en-US" sz="2800" dirty="0" smtClean="0"/>
          </a:p>
          <a:p>
            <a:r>
              <a:rPr lang="en-US" sz="2800" dirty="0" smtClean="0"/>
              <a:t>@</a:t>
            </a:r>
            <a:r>
              <a:rPr lang="en-US" sz="2800" dirty="0" err="1" smtClean="0"/>
              <a:t>txtbks</a:t>
            </a:r>
            <a:r>
              <a:rPr lang="en-US" sz="2800" dirty="0" smtClean="0"/>
              <a:t> (Nicole Allen, SPARC) </a:t>
            </a:r>
          </a:p>
          <a:p>
            <a:r>
              <a:rPr lang="en-US" sz="2800" dirty="0" smtClean="0"/>
              <a:t>@</a:t>
            </a:r>
            <a:r>
              <a:rPr lang="en-US" sz="2800" dirty="0" err="1" smtClean="0"/>
              <a:t>opencontent</a:t>
            </a:r>
            <a:r>
              <a:rPr lang="en-US" sz="2800" dirty="0" smtClean="0"/>
              <a:t> (David Wiley) </a:t>
            </a:r>
          </a:p>
          <a:p>
            <a:r>
              <a:rPr lang="en-US" sz="2800" dirty="0" smtClean="0"/>
              <a:t>@</a:t>
            </a:r>
            <a:r>
              <a:rPr lang="en-US" sz="2800" dirty="0" err="1" smtClean="0"/>
              <a:t>thatpsychprof</a:t>
            </a:r>
            <a:r>
              <a:rPr lang="en-US" sz="2800" dirty="0" smtClean="0"/>
              <a:t> (Rajiv </a:t>
            </a:r>
            <a:r>
              <a:rPr lang="en-US" sz="2800" dirty="0" err="1" smtClean="0"/>
              <a:t>Jhangiani</a:t>
            </a:r>
            <a:r>
              <a:rPr lang="en-US" sz="2800" dirty="0" smtClean="0"/>
              <a:t>) </a:t>
            </a:r>
          </a:p>
          <a:p>
            <a:r>
              <a:rPr lang="en-US" sz="2800" dirty="0" smtClean="0"/>
              <a:t>@</a:t>
            </a:r>
            <a:r>
              <a:rPr lang="en-US" sz="2800" dirty="0" err="1" smtClean="0"/>
              <a:t>openaccesselder</a:t>
            </a:r>
            <a:r>
              <a:rPr lang="en-US" sz="2800" dirty="0" smtClean="0"/>
              <a:t> (Abbey Elder) </a:t>
            </a:r>
          </a:p>
          <a:p>
            <a:r>
              <a:rPr lang="en-US" sz="2800" dirty="0" smtClean="0"/>
              <a:t>@</a:t>
            </a:r>
            <a:r>
              <a:rPr lang="en-US" sz="2800" dirty="0" err="1"/>
              <a:t>jeffwgallant</a:t>
            </a:r>
            <a:r>
              <a:rPr lang="en-US" sz="2800" dirty="0"/>
              <a:t>, @</a:t>
            </a:r>
            <a:r>
              <a:rPr lang="en-US" sz="2800" dirty="0" err="1" smtClean="0"/>
              <a:t>ALearningGA</a:t>
            </a:r>
            <a:r>
              <a:rPr lang="en-US" sz="2800" dirty="0" smtClean="0"/>
              <a:t> (me, ALG)</a:t>
            </a:r>
          </a:p>
          <a:p>
            <a:r>
              <a:rPr lang="en-US" sz="2800" dirty="0" smtClean="0"/>
              <a:t>Share your new OER there when they’re in the repository!!</a:t>
            </a:r>
            <a:endParaRPr lang="en-US" sz="2800" dirty="0"/>
          </a:p>
        </p:txBody>
      </p:sp>
    </p:spTree>
    <p:extLst>
      <p:ext uri="{BB962C8B-B14F-4D97-AF65-F5344CB8AC3E}">
        <p14:creationId xmlns:p14="http://schemas.microsoft.com/office/powerpoint/2010/main" val="17305517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219200" y="5334000"/>
            <a:ext cx="6172200" cy="11598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Cambria Math" pitchFamily="18" charset="0"/>
                <a:cs typeface="+mj-cs"/>
              </a:defRPr>
            </a:lvl1pPr>
          </a:lstStyle>
          <a:p>
            <a:pPr algn="r"/>
            <a:r>
              <a:rPr lang="en-US" sz="4000" dirty="0"/>
              <a:t>Questions?</a:t>
            </a:r>
          </a:p>
        </p:txBody>
      </p:sp>
      <p:pic>
        <p:nvPicPr>
          <p:cNvPr id="5" name="Picture 4" descr="New York Magazine on Flipboard | Joe Biden, Pete Buttigieg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914400"/>
            <a:ext cx="8024131" cy="4212669"/>
          </a:xfrm>
          <a:prstGeom prst="rect">
            <a:avLst/>
          </a:prstGeom>
        </p:spPr>
      </p:pic>
    </p:spTree>
    <p:extLst>
      <p:ext uri="{BB962C8B-B14F-4D97-AF65-F5344CB8AC3E}">
        <p14:creationId xmlns:p14="http://schemas.microsoft.com/office/powerpoint/2010/main" val="3699034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784" y="762000"/>
            <a:ext cx="9404723" cy="1400530"/>
          </a:xfrm>
        </p:spPr>
        <p:txBody>
          <a:bodyPr/>
          <a:lstStyle/>
          <a:p>
            <a:r>
              <a:rPr lang="en-US" dirty="0" smtClean="0"/>
              <a:t>Describe your projects!</a:t>
            </a:r>
            <a:endParaRPr lang="en-US" dirty="0"/>
          </a:p>
        </p:txBody>
      </p:sp>
      <p:sp>
        <p:nvSpPr>
          <p:cNvPr id="3" name="Content Placeholder 2"/>
          <p:cNvSpPr>
            <a:spLocks noGrp="1"/>
          </p:cNvSpPr>
          <p:nvPr>
            <p:ph idx="1"/>
          </p:nvPr>
        </p:nvSpPr>
        <p:spPr>
          <a:xfrm>
            <a:off x="1103312" y="2052918"/>
            <a:ext cx="10250488" cy="4195481"/>
          </a:xfrm>
        </p:spPr>
        <p:txBody>
          <a:bodyPr>
            <a:normAutofit/>
          </a:bodyPr>
          <a:lstStyle/>
          <a:p>
            <a:r>
              <a:rPr lang="en-US" sz="3200" dirty="0" smtClean="0"/>
              <a:t>Who are you? </a:t>
            </a:r>
          </a:p>
          <a:p>
            <a:r>
              <a:rPr lang="en-US" sz="3200" dirty="0" smtClean="0"/>
              <a:t>Where and what do you teach? </a:t>
            </a:r>
          </a:p>
          <a:p>
            <a:r>
              <a:rPr lang="en-US" sz="3200" dirty="0" smtClean="0"/>
              <a:t>What are you making or revising for this project? </a:t>
            </a:r>
          </a:p>
          <a:p>
            <a:r>
              <a:rPr lang="en-US" sz="3200" dirty="0" smtClean="0"/>
              <a:t>Why did you choose OER? </a:t>
            </a:r>
            <a:endParaRPr lang="en-US" sz="3200" dirty="0"/>
          </a:p>
        </p:txBody>
      </p:sp>
    </p:spTree>
    <p:extLst>
      <p:ext uri="{BB962C8B-B14F-4D97-AF65-F5344CB8AC3E}">
        <p14:creationId xmlns:p14="http://schemas.microsoft.com/office/powerpoint/2010/main" val="32572103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b="1" dirty="0" smtClean="0"/>
              <a:t>Contacts and Email</a:t>
            </a:r>
            <a:endParaRPr lang="en-US" sz="4400" b="1"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3384921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Contacts</a:t>
            </a:r>
            <a:endParaRPr lang="en-US" dirty="0"/>
          </a:p>
        </p:txBody>
      </p:sp>
      <p:sp>
        <p:nvSpPr>
          <p:cNvPr id="5" name="Content Placeholder 1"/>
          <p:cNvSpPr>
            <a:spLocks noGrp="1"/>
          </p:cNvSpPr>
          <p:nvPr>
            <p:ph idx="1"/>
          </p:nvPr>
        </p:nvSpPr>
        <p:spPr>
          <a:xfrm>
            <a:off x="1104293" y="1676400"/>
            <a:ext cx="8946541" cy="4195481"/>
          </a:xfrm>
        </p:spPr>
        <p:txBody>
          <a:bodyPr>
            <a:normAutofit fontScale="92500" lnSpcReduction="10000"/>
          </a:bodyPr>
          <a:lstStyle/>
          <a:p>
            <a:r>
              <a:rPr lang="en-US" sz="2400" b="1" dirty="0"/>
              <a:t>Jeff Gallant: </a:t>
            </a:r>
            <a:r>
              <a:rPr lang="en-US" sz="2400" dirty="0"/>
              <a:t>Program Manager, Affordable Learning </a:t>
            </a:r>
            <a:r>
              <a:rPr lang="en-US" sz="2400" dirty="0" smtClean="0"/>
              <a:t>Georgia, </a:t>
            </a:r>
            <a:r>
              <a:rPr lang="en-US" sz="2400" dirty="0"/>
              <a:t>Board of Regents, USG</a:t>
            </a:r>
          </a:p>
          <a:p>
            <a:pPr lvl="1"/>
            <a:r>
              <a:rPr lang="en-US" sz="2400" dirty="0"/>
              <a:t>Ongoing point of contact for Service Level Agreements</a:t>
            </a:r>
          </a:p>
          <a:p>
            <a:pPr lvl="1"/>
            <a:r>
              <a:rPr lang="en-US" sz="2400" dirty="0"/>
              <a:t>Ongoing point of contact for implementation assistance and compliance </a:t>
            </a:r>
            <a:r>
              <a:rPr lang="en-US" sz="2400" dirty="0" smtClean="0"/>
              <a:t>reporting </a:t>
            </a:r>
          </a:p>
          <a:p>
            <a:pPr lvl="1"/>
            <a:r>
              <a:rPr lang="en-US" sz="2400" dirty="0" smtClean="0">
                <a:hlinkClick r:id="rId3"/>
              </a:rPr>
              <a:t>Jeff.Gallant@usg.edu</a:t>
            </a:r>
            <a:endParaRPr lang="en-US" sz="2400" dirty="0" smtClean="0"/>
          </a:p>
          <a:p>
            <a:r>
              <a:rPr lang="en-US" sz="2400" b="1" dirty="0" smtClean="0"/>
              <a:t>Marie Lasseter:</a:t>
            </a:r>
            <a:r>
              <a:rPr lang="en-US" sz="2400" dirty="0" smtClean="0"/>
              <a:t> Director, Academic Technologies, Affordable Learning Georgia, Board of Regents, USG</a:t>
            </a:r>
          </a:p>
          <a:p>
            <a:pPr lvl="1"/>
            <a:r>
              <a:rPr lang="en-US" sz="2400" dirty="0" smtClean="0"/>
              <a:t>Ongoing point of contact for open education, pedagogical / instructional design questions</a:t>
            </a:r>
          </a:p>
          <a:p>
            <a:pPr lvl="1"/>
            <a:r>
              <a:rPr lang="en-US" sz="2400" dirty="0" smtClean="0">
                <a:hlinkClick r:id="rId4"/>
              </a:rPr>
              <a:t>Marie.Lasseter@usg.edu</a:t>
            </a:r>
            <a:r>
              <a:rPr lang="en-US" sz="2400" dirty="0" smtClean="0"/>
              <a:t> </a:t>
            </a:r>
          </a:p>
          <a:p>
            <a:pPr marL="0" indent="0">
              <a:buNone/>
            </a:pPr>
            <a:endParaRPr lang="en-US" dirty="0" smtClean="0"/>
          </a:p>
        </p:txBody>
      </p:sp>
    </p:spTree>
    <p:extLst>
      <p:ext uri="{BB962C8B-B14F-4D97-AF65-F5344CB8AC3E}">
        <p14:creationId xmlns:p14="http://schemas.microsoft.com/office/powerpoint/2010/main" val="972789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Listserv</a:t>
            </a:r>
            <a:endParaRPr lang="en-US" dirty="0"/>
          </a:p>
        </p:txBody>
      </p:sp>
      <p:sp>
        <p:nvSpPr>
          <p:cNvPr id="3" name="Content Placeholder 2"/>
          <p:cNvSpPr>
            <a:spLocks noGrp="1"/>
          </p:cNvSpPr>
          <p:nvPr>
            <p:ph idx="1"/>
          </p:nvPr>
        </p:nvSpPr>
        <p:spPr>
          <a:xfrm>
            <a:off x="1104293" y="1600200"/>
            <a:ext cx="10173307" cy="4195481"/>
          </a:xfrm>
        </p:spPr>
        <p:txBody>
          <a:bodyPr>
            <a:noAutofit/>
          </a:bodyPr>
          <a:lstStyle/>
          <a:p>
            <a:r>
              <a:rPr lang="en-US" sz="2800" dirty="0" smtClean="0"/>
              <a:t>You are on the ALG-GRANTEES-L Listserv with all standard-scale and large-scale grantees. </a:t>
            </a:r>
          </a:p>
          <a:p>
            <a:r>
              <a:rPr lang="en-US" sz="2800" dirty="0" smtClean="0"/>
              <a:t>General emails from me on the listserv will not have brackets. </a:t>
            </a:r>
          </a:p>
          <a:p>
            <a:r>
              <a:rPr lang="en-US" sz="2800" dirty="0" smtClean="0"/>
              <a:t>Emails for only you will be [R14], [Mini R14], or [All Mini]. </a:t>
            </a:r>
          </a:p>
          <a:p>
            <a:r>
              <a:rPr lang="en-US" sz="2800" dirty="0" smtClean="0"/>
              <a:t>As always, please be careful when replying to the entire listserv. </a:t>
            </a:r>
          </a:p>
          <a:p>
            <a:pPr lvl="1"/>
            <a:r>
              <a:rPr lang="en-US" sz="2400" dirty="0" smtClean="0"/>
              <a:t>If you have any personal questions, please let me know at </a:t>
            </a:r>
            <a:r>
              <a:rPr lang="en-US" sz="2400" dirty="0" smtClean="0">
                <a:hlinkClick r:id="rId2"/>
              </a:rPr>
              <a:t>jeff.gallant@usg.edu</a:t>
            </a:r>
            <a:r>
              <a:rPr lang="en-US" sz="2400" dirty="0" smtClean="0"/>
              <a:t>. </a:t>
            </a:r>
            <a:endParaRPr lang="en-US" sz="2400" dirty="0"/>
          </a:p>
        </p:txBody>
      </p:sp>
    </p:spTree>
    <p:extLst>
      <p:ext uri="{BB962C8B-B14F-4D97-AF65-F5344CB8AC3E}">
        <p14:creationId xmlns:p14="http://schemas.microsoft.com/office/powerpoint/2010/main" val="4052802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b="1" dirty="0" smtClean="0"/>
              <a:t>Funding and Procedures</a:t>
            </a:r>
            <a:endParaRPr lang="en-US" sz="4400" b="1"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035214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Funding Works: </a:t>
            </a:r>
            <a:br>
              <a:rPr lang="en-US" dirty="0" smtClean="0"/>
            </a:br>
            <a:r>
              <a:rPr lang="en-US" dirty="0" smtClean="0"/>
              <a:t>Still a USG Grant!</a:t>
            </a:r>
            <a:endParaRPr lang="en-US" dirty="0"/>
          </a:p>
        </p:txBody>
      </p:sp>
      <p:sp>
        <p:nvSpPr>
          <p:cNvPr id="4" name="Content Placeholder 3"/>
          <p:cNvSpPr>
            <a:spLocks noGrp="1"/>
          </p:cNvSpPr>
          <p:nvPr>
            <p:ph idx="1"/>
          </p:nvPr>
        </p:nvSpPr>
        <p:spPr>
          <a:xfrm>
            <a:off x="1103312" y="2052918"/>
            <a:ext cx="10174288" cy="4195481"/>
          </a:xfrm>
        </p:spPr>
        <p:txBody>
          <a:bodyPr>
            <a:noAutofit/>
          </a:bodyPr>
          <a:lstStyle/>
          <a:p>
            <a:r>
              <a:rPr lang="en-US" sz="2800" dirty="0"/>
              <a:t>Funding is not a direct stipend to the team members</a:t>
            </a:r>
          </a:p>
          <a:p>
            <a:r>
              <a:rPr lang="en-US" sz="2800" dirty="0"/>
              <a:t>Goes </a:t>
            </a:r>
            <a:r>
              <a:rPr lang="en-US" sz="2800" b="1" dirty="0"/>
              <a:t>to the institution to cover the team member’s time </a:t>
            </a:r>
            <a:r>
              <a:rPr lang="en-US" sz="2800" dirty="0"/>
              <a:t>(salary/release time/overload/replacement coverage), </a:t>
            </a:r>
            <a:r>
              <a:rPr lang="en-US" sz="2800" b="1" dirty="0"/>
              <a:t>project expenses </a:t>
            </a:r>
            <a:r>
              <a:rPr lang="en-US" sz="2800" dirty="0"/>
              <a:t>including related department needs, and </a:t>
            </a:r>
            <a:r>
              <a:rPr lang="en-US" sz="2800" b="1" dirty="0"/>
              <a:t>travel </a:t>
            </a:r>
            <a:r>
              <a:rPr lang="en-US" sz="2800" b="1" dirty="0" smtClean="0"/>
              <a:t>expenses.</a:t>
            </a:r>
          </a:p>
          <a:p>
            <a:r>
              <a:rPr lang="en-US" sz="2800" dirty="0"/>
              <a:t>Funding will be released to the sponsoring institutional office in two parts: </a:t>
            </a:r>
            <a:r>
              <a:rPr lang="en-US" sz="2800" b="1" dirty="0"/>
              <a:t>50% on return of the USG-drafted Service Level Agreement (SLA) with the original or modified proposal serving as the statement of work, and 50% on submission of the final report</a:t>
            </a:r>
            <a:r>
              <a:rPr lang="en-US" sz="2800" dirty="0"/>
              <a:t>.</a:t>
            </a:r>
          </a:p>
          <a:p>
            <a:endParaRPr lang="en-US" sz="2800" dirty="0"/>
          </a:p>
        </p:txBody>
      </p:sp>
    </p:spTree>
    <p:extLst>
      <p:ext uri="{BB962C8B-B14F-4D97-AF65-F5344CB8AC3E}">
        <p14:creationId xmlns:p14="http://schemas.microsoft.com/office/powerpoint/2010/main" val="41372593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endParaRPr lang="en-US" dirty="0"/>
          </a:p>
        </p:txBody>
      </p:sp>
      <p:sp>
        <p:nvSpPr>
          <p:cNvPr id="4" name="Content Placeholder 3"/>
          <p:cNvSpPr>
            <a:spLocks noGrp="1"/>
          </p:cNvSpPr>
          <p:nvPr>
            <p:ph idx="1"/>
          </p:nvPr>
        </p:nvSpPr>
        <p:spPr>
          <a:xfrm>
            <a:off x="671511" y="1600200"/>
            <a:ext cx="11088688" cy="4800599"/>
          </a:xfrm>
        </p:spPr>
        <p:txBody>
          <a:bodyPr>
            <a:noAutofit/>
          </a:bodyPr>
          <a:lstStyle/>
          <a:p>
            <a:r>
              <a:rPr lang="en-US" sz="2800" dirty="0"/>
              <a:t>Gives maximum </a:t>
            </a:r>
            <a:r>
              <a:rPr lang="en-US" sz="2800" b="1" dirty="0"/>
              <a:t>flexibility to the institution and the team </a:t>
            </a:r>
            <a:r>
              <a:rPr lang="en-US" sz="2800" dirty="0"/>
              <a:t>in terms of how many people and what types of skills are needed, amount of compensation vs. replacement of teaching load, and timing in terms of semesters of preparatory work vs. semesters of adoption</a:t>
            </a:r>
            <a:r>
              <a:rPr lang="en-US" sz="2800" dirty="0" smtClean="0"/>
              <a:t>.</a:t>
            </a:r>
          </a:p>
          <a:p>
            <a:r>
              <a:rPr lang="en-US" sz="2800" dirty="0" smtClean="0"/>
              <a:t>50%/50% further ensures that you have the resources you need to complete the project, and that the project will be completed by the Final Report deadline.</a:t>
            </a:r>
            <a:endParaRPr lang="en-US" sz="2800" dirty="0"/>
          </a:p>
        </p:txBody>
      </p:sp>
    </p:spTree>
    <p:extLst>
      <p:ext uri="{BB962C8B-B14F-4D97-AF65-F5344CB8AC3E}">
        <p14:creationId xmlns:p14="http://schemas.microsoft.com/office/powerpoint/2010/main" val="341503153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AL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a:themeElements>
    <a:clrScheme name="Custom 29">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FFFFFF"/>
      </a:hlink>
      <a:folHlink>
        <a:srgbClr val="FFFFFF"/>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222C76DF9BD8349B0CA3C9A1AA4C548" ma:contentTypeVersion="110" ma:contentTypeDescription="Create a new document." ma:contentTypeScope="" ma:versionID="4e6217432f4049c18c2ab621d5f0f0f0">
  <xsd:schema xmlns:xsd="http://www.w3.org/2001/XMLSchema" xmlns:xs="http://www.w3.org/2001/XMLSchema" xmlns:p="http://schemas.microsoft.com/office/2006/metadata/properties" xmlns:ns3="http://schemas.microsoft.com/sharepoint/v4" xmlns:ns4="9fff0862-dda6-4fd7-9437-296e7a0fcd45" xmlns:ns5="7dcc4a76-b6f0-4a5c-8242-557922f7abb0" targetNamespace="http://schemas.microsoft.com/office/2006/metadata/properties" ma:root="true" ma:fieldsID="4875203f3bf36645209a686c5a629f4c" ns3:_="" ns4:_="" ns5:_="">
    <xsd:import namespace="http://schemas.microsoft.com/sharepoint/v4"/>
    <xsd:import namespace="9fff0862-dda6-4fd7-9437-296e7a0fcd45"/>
    <xsd:import namespace="7dcc4a76-b6f0-4a5c-8242-557922f7abb0"/>
    <xsd:element name="properties">
      <xsd:complexType>
        <xsd:sequence>
          <xsd:element name="documentManagement">
            <xsd:complexType>
              <xsd:all>
                <xsd:element ref="ns3:IconOverlay" minOccurs="0"/>
                <xsd:element ref="ns4:MediaServiceMetadata" minOccurs="0"/>
                <xsd:element ref="ns4:MediaServiceFastMetadata" minOccurs="0"/>
                <xsd:element ref="ns4:MediaServiceAutoTags" minOccurs="0"/>
                <xsd:element ref="ns4:MediaServiceDateTaken" minOccurs="0"/>
                <xsd:element ref="ns5:SharedWithUsers" minOccurs="0"/>
                <xsd:element ref="ns5:SharedWithDetails" minOccurs="0"/>
                <xsd:element ref="ns4:MediaServiceOCR" minOccurs="0"/>
                <xsd:element ref="ns4:MediaServiceEventHashCode" minOccurs="0"/>
                <xsd:element ref="ns4:MediaServiceGenerationTim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ff0862-dda6-4fd7-9437-296e7a0fcd4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cc4a76-b6f0-4a5c-8242-557922f7abb0" elementFormDefault="qualified">
    <xsd:import namespace="http://schemas.microsoft.com/office/2006/documentManagement/types"/>
    <xsd:import namespace="http://schemas.microsoft.com/office/infopath/2007/PartnerControls"/>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8"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A1E3D1-91D2-4D16-BD26-356755EFB369}">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9fff0862-dda6-4fd7-9437-296e7a0fcd45"/>
    <ds:schemaRef ds:uri="http://schemas.microsoft.com/sharepoint/v4"/>
    <ds:schemaRef ds:uri="http://purl.org/dc/terms/"/>
    <ds:schemaRef ds:uri="http://schemas.openxmlformats.org/package/2006/metadata/core-properties"/>
    <ds:schemaRef ds:uri="7dcc4a76-b6f0-4a5c-8242-557922f7abb0"/>
    <ds:schemaRef ds:uri="http://www.w3.org/XML/1998/namespace"/>
  </ds:schemaRefs>
</ds:datastoreItem>
</file>

<file path=customXml/itemProps2.xml><?xml version="1.0" encoding="utf-8"?>
<ds:datastoreItem xmlns:ds="http://schemas.openxmlformats.org/officeDocument/2006/customXml" ds:itemID="{2A097757-67D9-4F4E-8E85-632625D2F35C}">
  <ds:schemaRefs>
    <ds:schemaRef ds:uri="http://schemas.microsoft.com/sharepoint/v3/contenttype/forms"/>
  </ds:schemaRefs>
</ds:datastoreItem>
</file>

<file path=customXml/itemProps3.xml><?xml version="1.0" encoding="utf-8"?>
<ds:datastoreItem xmlns:ds="http://schemas.openxmlformats.org/officeDocument/2006/customXml" ds:itemID="{A8EC2C07-54FD-4507-8597-8F917D8E11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9fff0862-dda6-4fd7-9437-296e7a0fcd45"/>
    <ds:schemaRef ds:uri="7dcc4a76-b6f0-4a5c-8242-557922f7ab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ALG_Template</Template>
  <TotalTime>10726</TotalTime>
  <Words>1174</Words>
  <Application>Microsoft Office PowerPoint</Application>
  <PresentationFormat>Widescreen</PresentationFormat>
  <Paragraphs>131</Paragraphs>
  <Slides>23</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Calibri</vt:lpstr>
      <vt:lpstr>Cambria Math</vt:lpstr>
      <vt:lpstr>Century Gothic</vt:lpstr>
      <vt:lpstr>Wingdings 3</vt:lpstr>
      <vt:lpstr>ALG</vt:lpstr>
      <vt:lpstr>Ion</vt:lpstr>
      <vt:lpstr>Textbook Transformation Grants:  Mini-Grant Procedures</vt:lpstr>
      <vt:lpstr>Why Mini-Grants? </vt:lpstr>
      <vt:lpstr>Describe your projects!</vt:lpstr>
      <vt:lpstr>Contacts and Email</vt:lpstr>
      <vt:lpstr>Contacts</vt:lpstr>
      <vt:lpstr>Listserv</vt:lpstr>
      <vt:lpstr>Funding and Procedures</vt:lpstr>
      <vt:lpstr>How Funding Works:  Still a USG Grant!</vt:lpstr>
      <vt:lpstr>Why? </vt:lpstr>
      <vt:lpstr>Contact Your Business/Grants Office!</vt:lpstr>
      <vt:lpstr>Service Level Agreement (SLA)</vt:lpstr>
      <vt:lpstr>Steps: From SLA to Funding</vt:lpstr>
      <vt:lpstr>Reports</vt:lpstr>
      <vt:lpstr>Required Reporting</vt:lpstr>
      <vt:lpstr>Submitting New OER </vt:lpstr>
      <vt:lpstr>Resources and the R14 Info Webpage</vt:lpstr>
      <vt:lpstr>Tour of R14 Info Webpage</vt:lpstr>
      <vt:lpstr>Keep in mind…</vt:lpstr>
      <vt:lpstr>GALILEO Open Learning Materials </vt:lpstr>
      <vt:lpstr>Need the Basics on OER?  </vt:lpstr>
      <vt:lpstr>Resources for those new to OER: </vt:lpstr>
      <vt:lpstr>OER is Big on Twitter! Join the Conversation!</vt:lpstr>
      <vt:lpstr>PowerPoint Presentation</vt:lpstr>
    </vt:vector>
  </TitlesOfParts>
  <Company>Valdosta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Jeffrey William Gallant</dc:creator>
  <cp:lastModifiedBy>Jeff Gallant</cp:lastModifiedBy>
  <cp:revision>174</cp:revision>
  <cp:lastPrinted>2017-06-02T17:12:19Z</cp:lastPrinted>
  <dcterms:created xsi:type="dcterms:W3CDTF">2014-08-21T13:42:56Z</dcterms:created>
  <dcterms:modified xsi:type="dcterms:W3CDTF">2019-05-22T14:59:56Z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0x0101007222C76DF9BD8349B0CA3C9A1AA4C548</vt:lpwstr>
  </property>
</Properties>
</file>