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71" r:id="rId3"/>
    <p:sldId id="274" r:id="rId4"/>
    <p:sldId id="276" r:id="rId5"/>
    <p:sldId id="275" r:id="rId6"/>
    <p:sldId id="277" r:id="rId7"/>
    <p:sldId id="286" r:id="rId8"/>
    <p:sldId id="287" r:id="rId9"/>
    <p:sldId id="279" r:id="rId10"/>
    <p:sldId id="272" r:id="rId11"/>
    <p:sldId id="281" r:id="rId12"/>
    <p:sldId id="282" r:id="rId13"/>
    <p:sldId id="288" r:id="rId14"/>
    <p:sldId id="290" r:id="rId15"/>
    <p:sldId id="289" r:id="rId16"/>
    <p:sldId id="283" r:id="rId17"/>
    <p:sldId id="278" r:id="rId18"/>
    <p:sldId id="280" r:id="rId19"/>
    <p:sldId id="266" r:id="rId20"/>
    <p:sldId id="270" r:id="rId21"/>
    <p:sldId id="267" r:id="rId22"/>
    <p:sldId id="268" r:id="rId23"/>
    <p:sldId id="285" r:id="rId24"/>
    <p:sldId id="284"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8" autoAdjust="0"/>
    <p:restoredTop sz="86358" autoAdjust="0"/>
  </p:normalViewPr>
  <p:slideViewPr>
    <p:cSldViewPr snapToGrid="0" snapToObjects="1">
      <p:cViewPr varScale="1">
        <p:scale>
          <a:sx n="25" d="100"/>
          <a:sy n="25" d="100"/>
        </p:scale>
        <p:origin x="24" y="1752"/>
      </p:cViewPr>
      <p:guideLst/>
    </p:cSldViewPr>
  </p:slideViewPr>
  <p:outlineViewPr>
    <p:cViewPr>
      <p:scale>
        <a:sx n="33" d="100"/>
        <a:sy n="33" d="100"/>
      </p:scale>
      <p:origin x="0" y="-47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48747" y="3777521"/>
            <a:ext cx="5556422" cy="1155313"/>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2" name="Title 1"/>
          <p:cNvSpPr>
            <a:spLocks noGrp="1"/>
          </p:cNvSpPr>
          <p:nvPr>
            <p:ph type="ctrTitle" hasCustomPrompt="1"/>
          </p:nvPr>
        </p:nvSpPr>
        <p:spPr>
          <a:xfrm>
            <a:off x="5504934" y="2209758"/>
            <a:ext cx="6444049" cy="1299561"/>
          </a:xfrm>
        </p:spPr>
        <p:txBody>
          <a:bodyPr anchor="b">
            <a:normAutofit/>
          </a:bodyPr>
          <a:lstStyle>
            <a:lvl1pPr algn="ctr">
              <a:defRPr sz="4400">
                <a:solidFill>
                  <a:schemeClr val="bg1"/>
                </a:solidFill>
              </a:defRPr>
            </a:lvl1pPr>
          </a:lstStyle>
          <a:p>
            <a:r>
              <a:rPr lang="en-US" dirty="0"/>
              <a:t>Add Master title style</a:t>
            </a:r>
          </a:p>
        </p:txBody>
      </p:sp>
    </p:spTree>
    <p:extLst>
      <p:ext uri="{BB962C8B-B14F-4D97-AF65-F5344CB8AC3E}">
        <p14:creationId xmlns:p14="http://schemas.microsoft.com/office/powerpoint/2010/main" val="12900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82" y="5708822"/>
            <a:ext cx="9214193" cy="59089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2" name="Title 1"/>
          <p:cNvSpPr>
            <a:spLocks noGrp="1"/>
          </p:cNvSpPr>
          <p:nvPr>
            <p:ph type="title"/>
          </p:nvPr>
        </p:nvSpPr>
        <p:spPr>
          <a:xfrm>
            <a:off x="251081" y="4646140"/>
            <a:ext cx="9214193" cy="902044"/>
          </a:xfrm>
        </p:spPr>
        <p:txBody>
          <a:bodyPr anchor="b"/>
          <a:lstStyle>
            <a:lvl1pPr>
              <a:defRPr sz="60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6775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117388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p:cNvSpPr>
            <a:spLocks noGrp="1"/>
          </p:cNvSpPr>
          <p:nvPr>
            <p:ph type="title"/>
          </p:nvPr>
        </p:nvSpPr>
        <p:spPr>
          <a:xfrm>
            <a:off x="197237" y="-5577"/>
            <a:ext cx="9119758" cy="1142400"/>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627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790" y="4862984"/>
            <a:ext cx="9146059" cy="1105329"/>
          </a:xfrm>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1716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574757"/>
            <a:ext cx="6170612" cy="42862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2" name="Title 1"/>
          <p:cNvSpPr>
            <a:spLocks noGrp="1"/>
          </p:cNvSpPr>
          <p:nvPr>
            <p:ph type="title"/>
          </p:nvPr>
        </p:nvSpPr>
        <p:spPr>
          <a:xfrm>
            <a:off x="0" y="12357"/>
            <a:ext cx="8517260" cy="1075038"/>
          </a:xfrm>
        </p:spPr>
        <p:txBody>
          <a:bodyPr anchor="ctr">
            <a:normAutofit/>
          </a:bodyPr>
          <a:lstStyle>
            <a:lvl1pPr>
              <a:defRPr sz="4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6737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421027"/>
            <a:ext cx="6147958" cy="44400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2" name="Title 1"/>
          <p:cNvSpPr>
            <a:spLocks noGrp="1"/>
          </p:cNvSpPr>
          <p:nvPr>
            <p:ph type="title"/>
          </p:nvPr>
        </p:nvSpPr>
        <p:spPr>
          <a:xfrm>
            <a:off x="0" y="86497"/>
            <a:ext cx="9168713" cy="987425"/>
          </a:xfrm>
        </p:spPr>
        <p:txBody>
          <a:bodyPr anchor="ctr">
            <a:normAutofit/>
          </a:bodyPr>
          <a:lstStyle>
            <a:lvl1pPr>
              <a:defRPr sz="4400"/>
            </a:lvl1pPr>
          </a:lstStyle>
          <a:p>
            <a:r>
              <a:rPr lang="en-US" smtClean="0"/>
              <a:t>Click to edit Master title style</a:t>
            </a:r>
            <a:endParaRPr lang="en-US" dirty="0"/>
          </a:p>
        </p:txBody>
      </p:sp>
    </p:spTree>
    <p:extLst>
      <p:ext uri="{BB962C8B-B14F-4D97-AF65-F5344CB8AC3E}">
        <p14:creationId xmlns:p14="http://schemas.microsoft.com/office/powerpoint/2010/main" val="1407527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7DE7CF-6BDB-AB41-9B28-04E1084FE456}"/>
              </a:ext>
            </a:extLst>
          </p:cNvPr>
          <p:cNvSpPr txBox="1"/>
          <p:nvPr userDrawn="1"/>
        </p:nvSpPr>
        <p:spPr>
          <a:xfrm>
            <a:off x="3571103" y="3064475"/>
            <a:ext cx="5189838" cy="707886"/>
          </a:xfrm>
          <a:prstGeom prst="rect">
            <a:avLst/>
          </a:prstGeom>
          <a:noFill/>
        </p:spPr>
        <p:txBody>
          <a:bodyPr wrap="square" rtlCol="0">
            <a:spAutoFit/>
          </a:bodyPr>
          <a:lstStyle/>
          <a:p>
            <a:r>
              <a:rPr lang="en-US" sz="4000" dirty="0" err="1"/>
              <a:t>www.amacusg.org</a:t>
            </a:r>
            <a:endParaRPr lang="en-US" sz="4000" dirty="0"/>
          </a:p>
        </p:txBody>
      </p:sp>
    </p:spTree>
    <p:extLst>
      <p:ext uri="{BB962C8B-B14F-4D97-AF65-F5344CB8AC3E}">
        <p14:creationId xmlns:p14="http://schemas.microsoft.com/office/powerpoint/2010/main" val="48419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245076" y="6779"/>
            <a:ext cx="9146059" cy="110532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78807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hhs.gov/web/section-508/making-files-accessible/index.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080488" y="838158"/>
            <a:ext cx="7111512" cy="1202913"/>
          </a:xfrm>
        </p:spPr>
        <p:txBody>
          <a:bodyPr/>
          <a:lstStyle/>
          <a:p>
            <a:r>
              <a:rPr lang="en-US" dirty="0" smtClean="0"/>
              <a:t>Creating Accessible Documents</a:t>
            </a:r>
            <a:endParaRPr lang="en-US" dirty="0"/>
          </a:p>
        </p:txBody>
      </p:sp>
      <p:sp>
        <p:nvSpPr>
          <p:cNvPr id="2" name="Subtitle 1"/>
          <p:cNvSpPr>
            <a:spLocks noGrp="1"/>
          </p:cNvSpPr>
          <p:nvPr>
            <p:ph type="subTitle" idx="1"/>
          </p:nvPr>
        </p:nvSpPr>
        <p:spPr>
          <a:xfrm>
            <a:off x="5589638" y="3185655"/>
            <a:ext cx="6400800" cy="2669458"/>
          </a:xfrm>
        </p:spPr>
        <p:txBody>
          <a:bodyPr>
            <a:normAutofit/>
          </a:bodyPr>
          <a:lstStyle/>
          <a:p>
            <a:r>
              <a:rPr lang="en-US" sz="2800" b="0" dirty="0" smtClean="0"/>
              <a:t>Affordable Learning Georgia Training</a:t>
            </a:r>
          </a:p>
          <a:p>
            <a:endParaRPr lang="en-US" sz="2800" b="0" dirty="0" smtClean="0"/>
          </a:p>
          <a:p>
            <a:r>
              <a:rPr lang="en-US" sz="2800" b="0" dirty="0" smtClean="0"/>
              <a:t>Presenter: Valerie Morrison, Ph.D.</a:t>
            </a:r>
          </a:p>
          <a:p>
            <a:r>
              <a:rPr lang="en-US" sz="2600" b="0" dirty="0" smtClean="0"/>
              <a:t>valerie.morrison@amac.gatech.edu</a:t>
            </a:r>
            <a:endParaRPr lang="en-US" sz="2600" b="0" dirty="0"/>
          </a:p>
        </p:txBody>
      </p:sp>
    </p:spTree>
    <p:extLst>
      <p:ext uri="{BB962C8B-B14F-4D97-AF65-F5344CB8AC3E}">
        <p14:creationId xmlns:p14="http://schemas.microsoft.com/office/powerpoint/2010/main" val="241292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Writing Alt Text Description for Images</a:t>
            </a:r>
            <a:endParaRPr lang="en-US" dirty="0"/>
          </a:p>
        </p:txBody>
      </p:sp>
      <p:sp>
        <p:nvSpPr>
          <p:cNvPr id="5" name="Text Placeholder 4"/>
          <p:cNvSpPr>
            <a:spLocks noGrp="1"/>
          </p:cNvSpPr>
          <p:nvPr>
            <p:ph type="body" idx="1"/>
          </p:nvPr>
        </p:nvSpPr>
        <p:spPr>
          <a:xfrm>
            <a:off x="582934" y="1136823"/>
            <a:ext cx="10585075" cy="1012121"/>
          </a:xfrm>
        </p:spPr>
        <p:txBody>
          <a:bodyPr>
            <a:noAutofit/>
          </a:bodyPr>
          <a:lstStyle/>
          <a:p>
            <a:pPr marL="0" lvl="1">
              <a:spcBef>
                <a:spcPts val="1000"/>
              </a:spcBef>
            </a:pPr>
            <a:r>
              <a:rPr lang="en-US" sz="2800" b="0" dirty="0">
                <a:cs typeface="Arial" panose="020B0604020202020204" pitchFamily="34" charset="0"/>
              </a:rPr>
              <a:t>All images in a document should be fully described </a:t>
            </a:r>
            <a:r>
              <a:rPr lang="en-US" sz="2800" b="0" dirty="0" smtClean="0">
                <a:cs typeface="Arial" panose="020B0604020202020204" pitchFamily="34" charset="0"/>
              </a:rPr>
              <a:t>using </a:t>
            </a:r>
            <a:r>
              <a:rPr lang="en-US" sz="2800" b="0" dirty="0"/>
              <a:t>proper capitalization, grammar, spacing, and </a:t>
            </a:r>
            <a:r>
              <a:rPr lang="en-US" sz="2800" b="0" dirty="0" smtClean="0"/>
              <a:t>punctuation.</a:t>
            </a:r>
            <a:endParaRPr lang="en-US" sz="2800" b="0" dirty="0"/>
          </a:p>
        </p:txBody>
      </p:sp>
      <p:sp>
        <p:nvSpPr>
          <p:cNvPr id="2" name="Content Placeholder 1"/>
          <p:cNvSpPr>
            <a:spLocks noGrp="1"/>
          </p:cNvSpPr>
          <p:nvPr>
            <p:ph sz="half" idx="2"/>
          </p:nvPr>
        </p:nvSpPr>
        <p:spPr>
          <a:xfrm>
            <a:off x="6585735" y="2677726"/>
            <a:ext cx="5404207" cy="2816938"/>
          </a:xfrm>
        </p:spPr>
        <p:txBody>
          <a:bodyPr>
            <a:normAutofit/>
          </a:bodyPr>
          <a:lstStyle/>
          <a:p>
            <a:pPr marL="342900" lvl="1" indent="0">
              <a:spcBef>
                <a:spcPts val="0"/>
              </a:spcBef>
              <a:spcAft>
                <a:spcPts val="900"/>
              </a:spcAft>
              <a:buNone/>
            </a:pPr>
            <a:r>
              <a:rPr lang="en-US" sz="2800" dirty="0"/>
              <a:t>To add </a:t>
            </a:r>
            <a:r>
              <a:rPr lang="en-US" sz="2800" dirty="0" smtClean="0"/>
              <a:t>alternate </a:t>
            </a:r>
            <a:r>
              <a:rPr lang="en-US" sz="2800" dirty="0"/>
              <a:t>text to an image:</a:t>
            </a:r>
          </a:p>
          <a:p>
            <a:pPr lvl="1">
              <a:buFont typeface="Arial" panose="020B0604020202020204" pitchFamily="34" charset="0"/>
              <a:buChar char="•"/>
            </a:pPr>
            <a:r>
              <a:rPr lang="en-US" dirty="0"/>
              <a:t>Right-click the image.</a:t>
            </a:r>
          </a:p>
          <a:p>
            <a:pPr lvl="1">
              <a:buFont typeface="Arial" panose="020B0604020202020204" pitchFamily="34" charset="0"/>
              <a:buChar char="•"/>
            </a:pPr>
            <a:r>
              <a:rPr lang="en-US" dirty="0"/>
              <a:t>Choose Format Picture.</a:t>
            </a:r>
          </a:p>
          <a:p>
            <a:pPr lvl="1">
              <a:buFont typeface="Arial" panose="020B0604020202020204" pitchFamily="34" charset="0"/>
              <a:buChar char="•"/>
            </a:pPr>
            <a:r>
              <a:rPr lang="en-US" dirty="0"/>
              <a:t>Select the Layout Properties icon.</a:t>
            </a:r>
          </a:p>
          <a:p>
            <a:pPr lvl="1">
              <a:buFont typeface="Arial" panose="020B0604020202020204" pitchFamily="34" charset="0"/>
              <a:buChar char="•"/>
            </a:pPr>
            <a:r>
              <a:rPr lang="en-US" dirty="0"/>
              <a:t>Click on the Alt Text link.</a:t>
            </a:r>
          </a:p>
          <a:p>
            <a:pPr lvl="1">
              <a:buFont typeface="Arial" panose="020B0604020202020204" pitchFamily="34" charset="0"/>
              <a:buChar char="•"/>
            </a:pPr>
            <a:r>
              <a:rPr lang="en-US" dirty="0"/>
              <a:t>Type in the description field</a:t>
            </a:r>
            <a:r>
              <a:rPr lang="en-US" dirty="0" smtClean="0"/>
              <a:t>.</a:t>
            </a:r>
            <a:endParaRPr lang="en-US" dirty="0"/>
          </a:p>
        </p:txBody>
      </p:sp>
      <p:pic>
        <p:nvPicPr>
          <p:cNvPr id="8" name="Picture 7" descr="A screenshot of a painting and the Format Picture dialog box where you can add an alternate text descrip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4" y="2409121"/>
            <a:ext cx="6264332" cy="4335694"/>
          </a:xfrm>
          <a:prstGeom prst="rect">
            <a:avLst/>
          </a:prstGeom>
        </p:spPr>
      </p:pic>
    </p:spTree>
    <p:extLst>
      <p:ext uri="{BB962C8B-B14F-4D97-AF65-F5344CB8AC3E}">
        <p14:creationId xmlns:p14="http://schemas.microsoft.com/office/powerpoint/2010/main" val="234080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General Rules for Writing Alt Text</a:t>
            </a:r>
            <a:endParaRPr lang="en-US" dirty="0"/>
          </a:p>
        </p:txBody>
      </p:sp>
      <p:sp>
        <p:nvSpPr>
          <p:cNvPr id="4" name="Content Placeholder 3"/>
          <p:cNvSpPr>
            <a:spLocks noGrp="1"/>
          </p:cNvSpPr>
          <p:nvPr>
            <p:ph sz="half" idx="1"/>
          </p:nvPr>
        </p:nvSpPr>
        <p:spPr>
          <a:xfrm>
            <a:off x="510654" y="1460311"/>
            <a:ext cx="5832996" cy="5135042"/>
          </a:xfrm>
        </p:spPr>
        <p:txBody>
          <a:bodyPr>
            <a:normAutofit fontScale="85000" lnSpcReduction="20000"/>
          </a:bodyPr>
          <a:lstStyle/>
          <a:p>
            <a:pPr lvl="0"/>
            <a:r>
              <a:rPr lang="en-US" sz="3600" dirty="0" smtClean="0">
                <a:solidFill>
                  <a:schemeClr val="bg1"/>
                </a:solidFill>
              </a:rPr>
              <a:t>First describe the type of image you’re attempting to describe.</a:t>
            </a:r>
          </a:p>
          <a:p>
            <a:pPr lvl="0"/>
            <a:r>
              <a:rPr lang="en-US" sz="3600" dirty="0" smtClean="0">
                <a:solidFill>
                  <a:schemeClr val="bg1"/>
                </a:solidFill>
              </a:rPr>
              <a:t>Next, summarize </a:t>
            </a:r>
            <a:r>
              <a:rPr lang="en-US" sz="3600" dirty="0">
                <a:solidFill>
                  <a:schemeClr val="bg1"/>
                </a:solidFill>
              </a:rPr>
              <a:t>the information contained in the </a:t>
            </a:r>
            <a:r>
              <a:rPr lang="en-US" sz="3600" dirty="0" smtClean="0">
                <a:solidFill>
                  <a:schemeClr val="bg1"/>
                </a:solidFill>
              </a:rPr>
              <a:t>image in a general informative sentence.</a:t>
            </a:r>
            <a:endParaRPr lang="en-US" sz="3600" dirty="0">
              <a:solidFill>
                <a:schemeClr val="bg1"/>
              </a:solidFill>
            </a:endParaRPr>
          </a:p>
          <a:p>
            <a:pPr lvl="0"/>
            <a:r>
              <a:rPr lang="en-US" sz="3600" dirty="0">
                <a:solidFill>
                  <a:schemeClr val="bg1"/>
                </a:solidFill>
              </a:rPr>
              <a:t>Avoid adding subjective information or opinion in your alt text, keeping your description neutral and informative. </a:t>
            </a:r>
          </a:p>
          <a:p>
            <a:pPr lvl="0"/>
            <a:r>
              <a:rPr lang="en-US" sz="3600" dirty="0" smtClean="0">
                <a:solidFill>
                  <a:schemeClr val="bg1"/>
                </a:solidFill>
              </a:rPr>
              <a:t>Skip </a:t>
            </a:r>
            <a:r>
              <a:rPr lang="en-US" sz="3600" dirty="0" smtClean="0">
                <a:solidFill>
                  <a:schemeClr val="bg1"/>
                </a:solidFill>
              </a:rPr>
              <a:t>purely decorative images; </a:t>
            </a:r>
            <a:r>
              <a:rPr lang="en-US" sz="3600" dirty="0" smtClean="0">
                <a:solidFill>
                  <a:schemeClr val="bg1"/>
                </a:solidFill>
              </a:rPr>
              <a:t>these will be read simply as “Graphic.” Icons may have meaning, but flourishes are fluff.</a:t>
            </a:r>
            <a:endParaRPr lang="en-US" sz="3600" dirty="0">
              <a:solidFill>
                <a:schemeClr val="bg1"/>
              </a:solidFill>
            </a:endParaRPr>
          </a:p>
          <a:p>
            <a:endParaRPr lang="en-US" dirty="0"/>
          </a:p>
        </p:txBody>
      </p:sp>
      <p:pic>
        <p:nvPicPr>
          <p:cNvPr id="10" name="Content Placeholder 9" descr="A diagram of what dyslexia affects, including life, reading, education, spelling, math, health, career, and succes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37041" y="1460311"/>
            <a:ext cx="4708187" cy="4645689"/>
          </a:xfrm>
        </p:spPr>
      </p:pic>
    </p:spTree>
    <p:extLst>
      <p:ext uri="{BB962C8B-B14F-4D97-AF65-F5344CB8AC3E}">
        <p14:creationId xmlns:p14="http://schemas.microsoft.com/office/powerpoint/2010/main" val="113261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Effective Alt Text Practices</a:t>
            </a:r>
            <a:endParaRPr lang="en-US" dirty="0"/>
          </a:p>
        </p:txBody>
      </p:sp>
      <p:sp>
        <p:nvSpPr>
          <p:cNvPr id="2" name="Content Placeholder 1"/>
          <p:cNvSpPr>
            <a:spLocks noGrp="1"/>
          </p:cNvSpPr>
          <p:nvPr>
            <p:ph sz="half" idx="2"/>
          </p:nvPr>
        </p:nvSpPr>
        <p:spPr>
          <a:xfrm>
            <a:off x="5175115" y="1419366"/>
            <a:ext cx="6753028" cy="5117911"/>
          </a:xfrm>
        </p:spPr>
        <p:txBody>
          <a:bodyPr>
            <a:normAutofit fontScale="92500" lnSpcReduction="10000"/>
          </a:bodyPr>
          <a:lstStyle/>
          <a:p>
            <a:pPr lvl="0"/>
            <a:r>
              <a:rPr lang="en-US" dirty="0">
                <a:solidFill>
                  <a:schemeClr val="bg1"/>
                </a:solidFill>
              </a:rPr>
              <a:t>Review </a:t>
            </a:r>
            <a:r>
              <a:rPr lang="en-US" dirty="0" smtClean="0">
                <a:solidFill>
                  <a:schemeClr val="bg1"/>
                </a:solidFill>
              </a:rPr>
              <a:t>captions before writing </a:t>
            </a:r>
            <a:r>
              <a:rPr lang="en-US" dirty="0">
                <a:solidFill>
                  <a:schemeClr val="bg1"/>
                </a:solidFill>
              </a:rPr>
              <a:t>your alt text. If the caption does not summarize the information, then write alt text that </a:t>
            </a:r>
            <a:r>
              <a:rPr lang="en-US" dirty="0" smtClean="0">
                <a:solidFill>
                  <a:schemeClr val="bg1"/>
                </a:solidFill>
              </a:rPr>
              <a:t>does to fill in the blanks. </a:t>
            </a:r>
            <a:endParaRPr lang="en-US" dirty="0">
              <a:solidFill>
                <a:schemeClr val="bg1"/>
              </a:solidFill>
            </a:endParaRPr>
          </a:p>
          <a:p>
            <a:pPr lvl="0"/>
            <a:r>
              <a:rPr lang="en-US" dirty="0" smtClean="0">
                <a:solidFill>
                  <a:schemeClr val="bg1"/>
                </a:solidFill>
              </a:rPr>
              <a:t>Alt </a:t>
            </a:r>
            <a:r>
              <a:rPr lang="en-US" dirty="0">
                <a:solidFill>
                  <a:schemeClr val="bg1"/>
                </a:solidFill>
              </a:rPr>
              <a:t>text should have proper capitalization, subject/verb agreement, usage of articles such as a/an, </a:t>
            </a:r>
            <a:r>
              <a:rPr lang="en-US" dirty="0" smtClean="0">
                <a:solidFill>
                  <a:schemeClr val="bg1"/>
                </a:solidFill>
              </a:rPr>
              <a:t>spacing, </a:t>
            </a:r>
            <a:r>
              <a:rPr lang="en-US" dirty="0">
                <a:solidFill>
                  <a:schemeClr val="bg1"/>
                </a:solidFill>
              </a:rPr>
              <a:t>grammar, </a:t>
            </a:r>
            <a:r>
              <a:rPr lang="en-US" dirty="0" smtClean="0">
                <a:solidFill>
                  <a:schemeClr val="bg1"/>
                </a:solidFill>
              </a:rPr>
              <a:t>spelling, and punctuation. </a:t>
            </a:r>
          </a:p>
          <a:p>
            <a:pPr lvl="0"/>
            <a:r>
              <a:rPr lang="en-US" dirty="0" smtClean="0">
                <a:solidFill>
                  <a:schemeClr val="bg1"/>
                </a:solidFill>
              </a:rPr>
              <a:t>Do not include hard line breaks.</a:t>
            </a:r>
          </a:p>
          <a:p>
            <a:r>
              <a:rPr lang="en-US" dirty="0">
                <a:solidFill>
                  <a:schemeClr val="bg1"/>
                </a:solidFill>
              </a:rPr>
              <a:t>Avoid using abbreviations if possible</a:t>
            </a:r>
            <a:r>
              <a:rPr lang="en-US" dirty="0" smtClean="0">
                <a:solidFill>
                  <a:schemeClr val="bg1"/>
                </a:solidFill>
              </a:rPr>
              <a:t>.</a:t>
            </a:r>
            <a:endParaRPr lang="en-US" dirty="0">
              <a:solidFill>
                <a:schemeClr val="bg1"/>
              </a:solidFill>
            </a:endParaRPr>
          </a:p>
          <a:p>
            <a:pPr lvl="0"/>
            <a:r>
              <a:rPr lang="en-US" dirty="0">
                <a:solidFill>
                  <a:schemeClr val="bg1"/>
                </a:solidFill>
              </a:rPr>
              <a:t>Symbols: instead of "&amp;" write out the word "and"; do not use mathematical symbols (ex: write out "divided by," "minus," and "equals</a:t>
            </a:r>
            <a:r>
              <a:rPr lang="en-US" dirty="0" smtClean="0">
                <a:solidFill>
                  <a:schemeClr val="bg1"/>
                </a:solidFill>
              </a:rPr>
              <a:t>").</a:t>
            </a:r>
            <a:endParaRPr lang="en-US" dirty="0">
              <a:solidFill>
                <a:schemeClr val="bg1"/>
              </a:solidFill>
            </a:endParaRPr>
          </a:p>
        </p:txBody>
      </p:sp>
      <p:pic>
        <p:nvPicPr>
          <p:cNvPr id="5" name="Content Placeholder 4" descr="Subtypes of reading disability include comprehension deficit, rapid naming deficit, and phonological awareness deficit. Dyslexia includes both rapid naming deficit and phonological awareness defici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2837" y="1112108"/>
            <a:ext cx="4455268" cy="5298741"/>
          </a:xfrm>
        </p:spPr>
      </p:pic>
    </p:spTree>
    <p:extLst>
      <p:ext uri="{BB962C8B-B14F-4D97-AF65-F5344CB8AC3E}">
        <p14:creationId xmlns:p14="http://schemas.microsoft.com/office/powerpoint/2010/main" val="62981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6497"/>
            <a:ext cx="10115550" cy="987425"/>
          </a:xfrm>
        </p:spPr>
        <p:txBody>
          <a:bodyPr/>
          <a:lstStyle/>
          <a:p>
            <a:r>
              <a:rPr lang="en-US" dirty="0" smtClean="0"/>
              <a:t>How Would You Describe This Simple Image?</a:t>
            </a:r>
            <a:endParaRPr lang="en-US" dirty="0"/>
          </a:p>
        </p:txBody>
      </p:sp>
      <p:pic>
        <p:nvPicPr>
          <p:cNvPr id="5" name="Picture 4" descr="An enormous cat photoshopped into the waterfront of Constantinople. The cat is reclining on one elbow in a very human pose, and looking off into the dista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256" y="1073922"/>
            <a:ext cx="5612628" cy="5612628"/>
          </a:xfrm>
          <a:prstGeom prst="rect">
            <a:avLst/>
          </a:prstGeom>
        </p:spPr>
      </p:pic>
    </p:spTree>
    <p:extLst>
      <p:ext uri="{BB962C8B-B14F-4D97-AF65-F5344CB8AC3E}">
        <p14:creationId xmlns:p14="http://schemas.microsoft.com/office/powerpoint/2010/main" val="180456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Moderate Image?</a:t>
            </a:r>
            <a:endParaRPr lang="en-US" dirty="0"/>
          </a:p>
        </p:txBody>
      </p:sp>
      <p:pic>
        <p:nvPicPr>
          <p:cNvPr id="5" name="Picture 4" descr="A map shows the Old World circa 1500. Major regions include the Holy Roman Empire in Europe and the Ottoman Empire in northern Africa and the Middle East. Several exploration routes are depicted. One starts in Portugal and hugs the western coast of Africa. Another starts in Portugal, goes around the Cape of Good Hope, hugs the eastern coast of Africa, and crosses the Indian Ocean toward India. Other, shorter routes go along the coasts of Africa, Saudi Arabia, India, China, and the East Indies."/>
          <p:cNvPicPr/>
          <p:nvPr/>
        </p:nvPicPr>
        <p:blipFill>
          <a:blip r:embed="rId2"/>
          <a:srcRect/>
          <a:stretch>
            <a:fillRect/>
          </a:stretch>
        </p:blipFill>
        <p:spPr bwMode="auto">
          <a:xfrm>
            <a:off x="1619250" y="1073922"/>
            <a:ext cx="8115299" cy="5555478"/>
          </a:xfrm>
          <a:prstGeom prst="rect">
            <a:avLst/>
          </a:prstGeom>
          <a:noFill/>
          <a:ln w="9525">
            <a:noFill/>
            <a:miter lim="800000"/>
            <a:headEnd/>
            <a:tailEnd/>
          </a:ln>
        </p:spPr>
      </p:pic>
    </p:spTree>
    <p:extLst>
      <p:ext uri="{BB962C8B-B14F-4D97-AF65-F5344CB8AC3E}">
        <p14:creationId xmlns:p14="http://schemas.microsoft.com/office/powerpoint/2010/main" val="264090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Complex Image?</a:t>
            </a:r>
            <a:endParaRPr lang="en-US" dirty="0"/>
          </a:p>
        </p:txBody>
      </p:sp>
      <p:sp>
        <p:nvSpPr>
          <p:cNvPr id="3" name="Text Placeholder 2"/>
          <p:cNvSpPr>
            <a:spLocks noGrp="1"/>
          </p:cNvSpPr>
          <p:nvPr>
            <p:ph type="body" sz="half" idx="2"/>
          </p:nvPr>
        </p:nvSpPr>
        <p:spPr>
          <a:xfrm>
            <a:off x="5962647" y="1468008"/>
            <a:ext cx="5544610" cy="4914899"/>
          </a:xfrm>
        </p:spPr>
        <p:txBody>
          <a:bodyPr>
            <a:normAutofit lnSpcReduction="10000"/>
          </a:bodyPr>
          <a:lstStyle/>
          <a:p>
            <a:pPr marL="457200" indent="-457200">
              <a:buFont typeface="Arial" panose="020B0604020202020204" pitchFamily="34" charset="0"/>
              <a:buChar char="•"/>
            </a:pPr>
            <a:r>
              <a:rPr lang="en-US" sz="2800" dirty="0" smtClean="0"/>
              <a:t>Best practice for adding alternate text to images is 125 characters.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The default setting for JAWS screen reading software pauses after 250 characters.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However, depending on context, the purpose of the image, the educational value, and the needs of the audience, alt text can get quite long. </a:t>
            </a:r>
            <a:endParaRPr lang="en-US" sz="2800" dirty="0"/>
          </a:p>
        </p:txBody>
      </p:sp>
      <p:pic>
        <p:nvPicPr>
          <p:cNvPr id="8" name="Picture 7" descr="An infographic titled &quot;Universe Infographic Elements&quot; that contains information about the temperatures on various planets, a diagram of the solar system including distances between planets, the components of an astronaut's spacesuit, the cost of the space program, the structure of the Milky Way galaxy, Moon expeditions by various contries, the Moon and Mars Rovers diagrams, a rendering of the Space Station, and a diagram of the Earth's stru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042944"/>
            <a:ext cx="5657849" cy="5657849"/>
          </a:xfrm>
          <a:prstGeom prst="rect">
            <a:avLst/>
          </a:prstGeom>
        </p:spPr>
      </p:pic>
    </p:spTree>
    <p:extLst>
      <p:ext uri="{BB962C8B-B14F-4D97-AF65-F5344CB8AC3E}">
        <p14:creationId xmlns:p14="http://schemas.microsoft.com/office/powerpoint/2010/main" val="233248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012" y="56262"/>
            <a:ext cx="9573469" cy="819227"/>
          </a:xfrm>
        </p:spPr>
        <p:txBody>
          <a:bodyPr/>
          <a:lstStyle/>
          <a:p>
            <a:r>
              <a:rPr lang="en-US" dirty="0" smtClean="0"/>
              <a:t>Consider your Purpose and Audience</a:t>
            </a:r>
            <a:endParaRPr lang="en-US" dirty="0"/>
          </a:p>
        </p:txBody>
      </p:sp>
      <p:sp>
        <p:nvSpPr>
          <p:cNvPr id="7" name="Text Placeholder 6"/>
          <p:cNvSpPr>
            <a:spLocks noGrp="1"/>
          </p:cNvSpPr>
          <p:nvPr>
            <p:ph type="body" sz="half" idx="2"/>
          </p:nvPr>
        </p:nvSpPr>
        <p:spPr>
          <a:xfrm>
            <a:off x="9578762" y="1728147"/>
            <a:ext cx="2499507" cy="3444354"/>
          </a:xfrm>
        </p:spPr>
        <p:txBody>
          <a:bodyPr>
            <a:noAutofit/>
          </a:bodyPr>
          <a:lstStyle/>
          <a:p>
            <a:r>
              <a:rPr lang="en-US" sz="2800" dirty="0"/>
              <a:t>W</a:t>
            </a:r>
            <a:r>
              <a:rPr lang="en-US" sz="2800" dirty="0" smtClean="0"/>
              <a:t>hat level of detail do you need for your image description: brief, moderate, or complex?</a:t>
            </a:r>
            <a:endParaRPr lang="en-US" sz="2800" dirty="0"/>
          </a:p>
        </p:txBody>
      </p:sp>
      <p:pic>
        <p:nvPicPr>
          <p:cNvPr id="11" name="Picture 10" descr="A sample flow chart diagram with comparisons of brief, moderate, and complex image descrip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1073922"/>
            <a:ext cx="9114738" cy="5381469"/>
          </a:xfrm>
          <a:prstGeom prst="rect">
            <a:avLst/>
          </a:prstGeom>
        </p:spPr>
      </p:pic>
    </p:spTree>
    <p:extLst>
      <p:ext uri="{BB962C8B-B14F-4D97-AF65-F5344CB8AC3E}">
        <p14:creationId xmlns:p14="http://schemas.microsoft.com/office/powerpoint/2010/main" val="781473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Making Accessible Design Choices</a:t>
            </a:r>
            <a:endParaRPr lang="en-US" dirty="0"/>
          </a:p>
        </p:txBody>
      </p:sp>
      <p:sp>
        <p:nvSpPr>
          <p:cNvPr id="3" name="Text Placeholder 2"/>
          <p:cNvSpPr>
            <a:spLocks noGrp="1"/>
          </p:cNvSpPr>
          <p:nvPr>
            <p:ph type="body" sz="quarter" idx="3"/>
          </p:nvPr>
        </p:nvSpPr>
        <p:spPr>
          <a:xfrm>
            <a:off x="632441" y="1172973"/>
            <a:ext cx="10722947" cy="647976"/>
          </a:xfrm>
        </p:spPr>
        <p:txBody>
          <a:bodyPr>
            <a:noAutofit/>
          </a:bodyPr>
          <a:lstStyle/>
          <a:p>
            <a:r>
              <a:rPr lang="en-US" sz="2800" b="0" dirty="0" smtClean="0"/>
              <a:t>Below are some design choices to be made with accessibility in mind:</a:t>
            </a:r>
            <a:endParaRPr lang="en-US" sz="2800" b="0" dirty="0"/>
          </a:p>
        </p:txBody>
      </p:sp>
      <p:sp>
        <p:nvSpPr>
          <p:cNvPr id="4" name="Content Placeholder 3"/>
          <p:cNvSpPr>
            <a:spLocks noGrp="1"/>
          </p:cNvSpPr>
          <p:nvPr>
            <p:ph sz="half" idx="2"/>
          </p:nvPr>
        </p:nvSpPr>
        <p:spPr>
          <a:xfrm>
            <a:off x="632441" y="2357592"/>
            <a:ext cx="5263392" cy="3684588"/>
          </a:xfrm>
        </p:spPr>
        <p:txBody>
          <a:bodyPr>
            <a:normAutofit fontScale="92500" lnSpcReduction="20000"/>
          </a:bodyPr>
          <a:lstStyle/>
          <a:p>
            <a:r>
              <a:rPr lang="en-US" dirty="0" smtClean="0"/>
              <a:t>Font size (12 pt. minimum).</a:t>
            </a:r>
          </a:p>
          <a:p>
            <a:r>
              <a:rPr lang="en-US" dirty="0" smtClean="0"/>
              <a:t>Sans serif fonts are best (Calibri, Arial, Verdana).</a:t>
            </a:r>
          </a:p>
          <a:p>
            <a:r>
              <a:rPr lang="en-US" dirty="0" smtClean="0"/>
              <a:t>Avoid large amounts of italicized, bold, underlined, or capitalized text.</a:t>
            </a:r>
          </a:p>
          <a:p>
            <a:r>
              <a:rPr lang="en-US" dirty="0" smtClean="0"/>
              <a:t>Color contrast should reduce eye strain (yellow text on black background is most accessible).</a:t>
            </a:r>
          </a:p>
          <a:p>
            <a:r>
              <a:rPr lang="en-US" dirty="0"/>
              <a:t>Do not rely on color coding to convey </a:t>
            </a:r>
            <a:r>
              <a:rPr lang="en-US" dirty="0" smtClean="0"/>
              <a:t>meaning.</a:t>
            </a:r>
            <a:endParaRPr lang="en-US" dirty="0"/>
          </a:p>
        </p:txBody>
      </p:sp>
      <p:sp>
        <p:nvSpPr>
          <p:cNvPr id="2" name="Content Placeholder 1"/>
          <p:cNvSpPr>
            <a:spLocks noGrp="1"/>
          </p:cNvSpPr>
          <p:nvPr>
            <p:ph sz="quarter" idx="4"/>
          </p:nvPr>
        </p:nvSpPr>
        <p:spPr>
          <a:xfrm>
            <a:off x="6172200" y="2357592"/>
            <a:ext cx="5183188" cy="3684588"/>
          </a:xfrm>
        </p:spPr>
        <p:txBody>
          <a:bodyPr>
            <a:normAutofit fontScale="92500"/>
          </a:bodyPr>
          <a:lstStyle/>
          <a:p>
            <a:r>
              <a:rPr lang="en-US" dirty="0" smtClean="0"/>
              <a:t>Avoid relying on graphics, including lines or shapes in your design.</a:t>
            </a:r>
          </a:p>
          <a:p>
            <a:r>
              <a:rPr lang="en-US" dirty="0" smtClean="0"/>
              <a:t>If you must use a graphic, try to convey the meaning in text as well.</a:t>
            </a:r>
          </a:p>
          <a:p>
            <a:r>
              <a:rPr lang="en-US" dirty="0" smtClean="0"/>
              <a:t>Explain all acronyms, symbols, and abbreviations for your audience.</a:t>
            </a:r>
          </a:p>
          <a:p>
            <a:r>
              <a:rPr lang="en-US" dirty="0" smtClean="0"/>
              <a:t>Provide meaningful context for hyperlinks whenever possible.</a:t>
            </a:r>
            <a:endParaRPr lang="en-US" dirty="0"/>
          </a:p>
        </p:txBody>
      </p:sp>
    </p:spTree>
    <p:extLst>
      <p:ext uri="{BB962C8B-B14F-4D97-AF65-F5344CB8AC3E}">
        <p14:creationId xmlns:p14="http://schemas.microsoft.com/office/powerpoint/2010/main" val="3225877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Lunch Break 12:00 to 1:00</a:t>
            </a:r>
            <a:endParaRPr lang="en-US" dirty="0"/>
          </a:p>
        </p:txBody>
      </p:sp>
      <p:sp>
        <p:nvSpPr>
          <p:cNvPr id="5" name="Subtitle 4"/>
          <p:cNvSpPr>
            <a:spLocks noGrp="1"/>
          </p:cNvSpPr>
          <p:nvPr>
            <p:ph type="subTitle" idx="1"/>
          </p:nvPr>
        </p:nvSpPr>
        <p:spPr>
          <a:xfrm>
            <a:off x="5948747" y="3777521"/>
            <a:ext cx="5556422" cy="2227494"/>
          </a:xfrm>
        </p:spPr>
        <p:txBody>
          <a:bodyPr>
            <a:normAutofit/>
          </a:bodyPr>
          <a:lstStyle/>
          <a:p>
            <a:r>
              <a:rPr lang="en-US" sz="2800" dirty="0" smtClean="0"/>
              <a:t>After lunch: Creating Accessible </a:t>
            </a:r>
            <a:r>
              <a:rPr lang="en-US" sz="2800" dirty="0" smtClean="0"/>
              <a:t>Microsoft Word, PDF</a:t>
            </a:r>
            <a:r>
              <a:rPr lang="en-US" sz="2800" dirty="0" smtClean="0"/>
              <a:t>, Excel, and PowerPoint Files</a:t>
            </a:r>
          </a:p>
        </p:txBody>
      </p:sp>
    </p:spTree>
    <p:extLst>
      <p:ext uri="{BB962C8B-B14F-4D97-AF65-F5344CB8AC3E}">
        <p14:creationId xmlns:p14="http://schemas.microsoft.com/office/powerpoint/2010/main" val="487089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49B4AD-E3C8-E744-B443-82B93831F318}"/>
              </a:ext>
            </a:extLst>
          </p:cNvPr>
          <p:cNvSpPr>
            <a:spLocks noGrp="1"/>
          </p:cNvSpPr>
          <p:nvPr>
            <p:ph type="title"/>
          </p:nvPr>
        </p:nvSpPr>
        <p:spPr/>
        <p:txBody>
          <a:bodyPr/>
          <a:lstStyle/>
          <a:p>
            <a:r>
              <a:rPr lang="en-US" dirty="0" smtClean="0"/>
              <a:t>Microsoft Word Doc Accessibility</a:t>
            </a:r>
            <a:endParaRPr lang="en-US" b="1" dirty="0"/>
          </a:p>
        </p:txBody>
      </p:sp>
      <p:sp>
        <p:nvSpPr>
          <p:cNvPr id="2" name="Content Placeholder 1">
            <a:extLst>
              <a:ext uri="{FF2B5EF4-FFF2-40B4-BE49-F238E27FC236}">
                <a16:creationId xmlns:a16="http://schemas.microsoft.com/office/drawing/2014/main" id="{AB5FB9CF-A737-FE4F-BCE9-4D926839734D}"/>
              </a:ext>
            </a:extLst>
          </p:cNvPr>
          <p:cNvSpPr>
            <a:spLocks noGrp="1"/>
          </p:cNvSpPr>
          <p:nvPr>
            <p:ph idx="1"/>
          </p:nvPr>
        </p:nvSpPr>
        <p:spPr>
          <a:xfrm>
            <a:off x="571071" y="1353013"/>
            <a:ext cx="10715627" cy="5109431"/>
          </a:xfrm>
        </p:spPr>
        <p:txBody>
          <a:bodyPr>
            <a:noAutofit/>
          </a:bodyPr>
          <a:lstStyle/>
          <a:p>
            <a:pPr>
              <a:buFont typeface="+mj-lt"/>
              <a:buAutoNum type="arabicPeriod"/>
            </a:pPr>
            <a:r>
              <a:rPr lang="en-US" dirty="0" smtClean="0"/>
              <a:t> Choosing </a:t>
            </a:r>
            <a:r>
              <a:rPr lang="en-US" dirty="0"/>
              <a:t>accessible fonts and design features</a:t>
            </a:r>
            <a:r>
              <a:rPr lang="en-US" dirty="0" smtClean="0"/>
              <a:t>.</a:t>
            </a:r>
            <a:endParaRPr lang="en-US" dirty="0"/>
          </a:p>
          <a:p>
            <a:pPr>
              <a:buFont typeface="+mj-lt"/>
              <a:buAutoNum type="arabicPeriod"/>
            </a:pPr>
            <a:r>
              <a:rPr lang="en-US" dirty="0" smtClean="0"/>
              <a:t> Creating multiple levels of headings for navigation.</a:t>
            </a:r>
            <a:endParaRPr lang="en-US" dirty="0"/>
          </a:p>
          <a:p>
            <a:pPr>
              <a:buFont typeface="+mj-lt"/>
              <a:buAutoNum type="arabicPeriod"/>
            </a:pPr>
            <a:r>
              <a:rPr lang="en-US" dirty="0" smtClean="0"/>
              <a:t> Generating </a:t>
            </a:r>
            <a:r>
              <a:rPr lang="en-US" dirty="0"/>
              <a:t>an automated table of contents</a:t>
            </a:r>
            <a:r>
              <a:rPr lang="en-US" dirty="0" smtClean="0"/>
              <a:t>.</a:t>
            </a:r>
          </a:p>
          <a:p>
            <a:pPr>
              <a:buFont typeface="+mj-lt"/>
              <a:buAutoNum type="arabicPeriod"/>
            </a:pPr>
            <a:r>
              <a:rPr lang="en-US" dirty="0" smtClean="0"/>
              <a:t> Writing </a:t>
            </a:r>
            <a:r>
              <a:rPr lang="en-US" dirty="0"/>
              <a:t>alternate text descriptions and/or captions for images</a:t>
            </a:r>
            <a:r>
              <a:rPr lang="en-US" dirty="0" smtClean="0"/>
              <a:t>.</a:t>
            </a:r>
            <a:endParaRPr lang="en-US" dirty="0"/>
          </a:p>
          <a:p>
            <a:pPr>
              <a:buFont typeface="+mj-lt"/>
              <a:buAutoNum type="arabicPeriod"/>
            </a:pPr>
            <a:r>
              <a:rPr lang="en-US" dirty="0" smtClean="0"/>
              <a:t> Creating </a:t>
            </a:r>
            <a:r>
              <a:rPr lang="en-US" dirty="0"/>
              <a:t>accessible </a:t>
            </a:r>
            <a:r>
              <a:rPr lang="en-US" dirty="0" smtClean="0"/>
              <a:t>numbered and bulleted lists</a:t>
            </a:r>
            <a:r>
              <a:rPr lang="en-US" dirty="0"/>
              <a:t>. </a:t>
            </a:r>
          </a:p>
          <a:p>
            <a:pPr>
              <a:buFont typeface="+mj-lt"/>
              <a:buAutoNum type="arabicPeriod"/>
            </a:pPr>
            <a:r>
              <a:rPr lang="en-US" dirty="0" smtClean="0"/>
              <a:t> Establishing </a:t>
            </a:r>
            <a:r>
              <a:rPr lang="en-US" dirty="0"/>
              <a:t>a logical reading order. </a:t>
            </a:r>
          </a:p>
          <a:p>
            <a:pPr>
              <a:buFont typeface="+mj-lt"/>
              <a:buAutoNum type="arabicPeriod"/>
            </a:pPr>
            <a:r>
              <a:rPr lang="en-US" dirty="0" smtClean="0"/>
              <a:t> Formatting </a:t>
            </a:r>
            <a:r>
              <a:rPr lang="en-US" dirty="0"/>
              <a:t>accessible </a:t>
            </a:r>
            <a:r>
              <a:rPr lang="en-US" dirty="0" smtClean="0"/>
              <a:t>tables and not using tables for layout purposes.</a:t>
            </a:r>
          </a:p>
          <a:p>
            <a:pPr>
              <a:buFont typeface="+mj-lt"/>
              <a:buAutoNum type="arabicPeriod"/>
            </a:pPr>
            <a:r>
              <a:rPr lang="en-US" dirty="0"/>
              <a:t> </a:t>
            </a:r>
            <a:r>
              <a:rPr lang="en-US" dirty="0" smtClean="0"/>
              <a:t>Creating </a:t>
            </a:r>
            <a:r>
              <a:rPr lang="en-US" dirty="0"/>
              <a:t>white space with page layout tools (not tab, enter, space bar).</a:t>
            </a:r>
          </a:p>
          <a:p>
            <a:pPr>
              <a:buFont typeface="+mj-lt"/>
              <a:buAutoNum type="arabicPeriod"/>
            </a:pPr>
            <a:r>
              <a:rPr lang="en-US" dirty="0" smtClean="0"/>
              <a:t> Using </a:t>
            </a:r>
            <a:r>
              <a:rPr lang="en-US" dirty="0"/>
              <a:t>column breaks, section breaks, and page breaks.</a:t>
            </a:r>
          </a:p>
          <a:p>
            <a:pPr>
              <a:buFont typeface="+mj-lt"/>
              <a:buAutoNum type="arabicPeriod"/>
            </a:pPr>
            <a:r>
              <a:rPr lang="en-US" dirty="0" smtClean="0"/>
              <a:t> Using </a:t>
            </a:r>
            <a:r>
              <a:rPr lang="en-US" dirty="0"/>
              <a:t>the </a:t>
            </a:r>
            <a:r>
              <a:rPr lang="en-US" dirty="0" smtClean="0"/>
              <a:t>built in checker to create an accessibility report</a:t>
            </a:r>
            <a:r>
              <a:rPr lang="en-US" dirty="0"/>
              <a:t>.</a:t>
            </a:r>
          </a:p>
        </p:txBody>
      </p:sp>
    </p:spTree>
    <p:extLst>
      <p:ext uri="{BB962C8B-B14F-4D97-AF65-F5344CB8AC3E}">
        <p14:creationId xmlns:p14="http://schemas.microsoft.com/office/powerpoint/2010/main" val="109275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AMAC Accessibility</a:t>
            </a:r>
            <a:endParaRPr lang="en-US" dirty="0"/>
          </a:p>
        </p:txBody>
      </p:sp>
      <p:sp>
        <p:nvSpPr>
          <p:cNvPr id="2" name="Text Placeholder 1"/>
          <p:cNvSpPr>
            <a:spLocks noGrp="1"/>
          </p:cNvSpPr>
          <p:nvPr>
            <p:ph type="body" idx="1"/>
          </p:nvPr>
        </p:nvSpPr>
        <p:spPr>
          <a:xfrm>
            <a:off x="251081" y="5708822"/>
            <a:ext cx="10972441" cy="590893"/>
          </a:xfrm>
        </p:spPr>
        <p:txBody>
          <a:bodyPr>
            <a:normAutofit/>
          </a:bodyPr>
          <a:lstStyle/>
          <a:p>
            <a:r>
              <a:rPr lang="en-US" dirty="0" smtClean="0"/>
              <a:t>E-Text, Braille, Captioning and Audio Description, ICT Accessibility, AT Assessments</a:t>
            </a:r>
            <a:endParaRPr lang="en-US" dirty="0"/>
          </a:p>
        </p:txBody>
      </p:sp>
    </p:spTree>
    <p:extLst>
      <p:ext uri="{BB962C8B-B14F-4D97-AF65-F5344CB8AC3E}">
        <p14:creationId xmlns:p14="http://schemas.microsoft.com/office/powerpoint/2010/main" val="2010319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PDF Accessibility</a:t>
            </a:r>
            <a:endParaRPr lang="en-US" dirty="0"/>
          </a:p>
        </p:txBody>
      </p:sp>
      <p:sp>
        <p:nvSpPr>
          <p:cNvPr id="2" name="Content Placeholder 1"/>
          <p:cNvSpPr>
            <a:spLocks noGrp="1"/>
          </p:cNvSpPr>
          <p:nvPr>
            <p:ph idx="1"/>
          </p:nvPr>
        </p:nvSpPr>
        <p:spPr>
          <a:xfrm>
            <a:off x="529976" y="1214651"/>
            <a:ext cx="9959939" cy="5158853"/>
          </a:xfrm>
        </p:spPr>
        <p:txBody>
          <a:bodyPr>
            <a:normAutofit/>
          </a:bodyPr>
          <a:lstStyle/>
          <a:p>
            <a:pPr marL="385763" indent="-385763">
              <a:buFont typeface="+mj-lt"/>
              <a:buAutoNum type="arabicPeriod"/>
            </a:pPr>
            <a:r>
              <a:rPr lang="en-US" dirty="0" smtClean="0"/>
              <a:t>Save as PDF from MS Word to retain accessibility features.</a:t>
            </a:r>
          </a:p>
          <a:p>
            <a:pPr marL="385763" indent="-385763">
              <a:buFont typeface="+mj-lt"/>
              <a:buAutoNum type="arabicPeriod"/>
            </a:pPr>
            <a:r>
              <a:rPr lang="en-US" dirty="0" smtClean="0"/>
              <a:t>Text is accessible and highlights in proper reading order.</a:t>
            </a:r>
            <a:endParaRPr lang="en-US" dirty="0"/>
          </a:p>
          <a:p>
            <a:pPr marL="385763" indent="-385763">
              <a:buFont typeface="+mj-lt"/>
              <a:buAutoNum type="arabicPeriod"/>
            </a:pPr>
            <a:r>
              <a:rPr lang="en-US" dirty="0"/>
              <a:t>B</a:t>
            </a:r>
            <a:r>
              <a:rPr lang="en-US" dirty="0" smtClean="0"/>
              <a:t>ookmarks provide organization and easy navigation.</a:t>
            </a:r>
            <a:endParaRPr lang="en-US" dirty="0"/>
          </a:p>
          <a:p>
            <a:pPr marL="385763" indent="-385763">
              <a:buFont typeface="+mj-lt"/>
              <a:buAutoNum type="arabicPeriod"/>
            </a:pPr>
            <a:r>
              <a:rPr lang="en-US" dirty="0"/>
              <a:t>Pagination is clear and navigable</a:t>
            </a:r>
            <a:r>
              <a:rPr lang="en-US" dirty="0" smtClean="0"/>
              <a:t>.</a:t>
            </a:r>
          </a:p>
          <a:p>
            <a:pPr marL="385763" indent="-385763">
              <a:buFont typeface="+mj-lt"/>
              <a:buAutoNum type="arabicPeriod"/>
            </a:pPr>
            <a:r>
              <a:rPr lang="en-US" dirty="0" smtClean="0"/>
              <a:t>Tags are present, or the file is </a:t>
            </a:r>
            <a:r>
              <a:rPr lang="en-US" dirty="0" err="1" smtClean="0"/>
              <a:t>autotagged</a:t>
            </a:r>
            <a:r>
              <a:rPr lang="en-US" dirty="0" smtClean="0"/>
              <a:t>.</a:t>
            </a:r>
            <a:endParaRPr lang="en-US" dirty="0"/>
          </a:p>
          <a:p>
            <a:pPr marL="385763" indent="-385763">
              <a:buFont typeface="+mj-lt"/>
              <a:buAutoNum type="arabicPeriod"/>
            </a:pPr>
            <a:r>
              <a:rPr lang="en-US" dirty="0"/>
              <a:t>File size is manageable, </a:t>
            </a:r>
            <a:r>
              <a:rPr lang="en-US" dirty="0" smtClean="0"/>
              <a:t>ideally under </a:t>
            </a:r>
            <a:r>
              <a:rPr lang="en-US" dirty="0"/>
              <a:t>25 </a:t>
            </a:r>
            <a:r>
              <a:rPr lang="en-US" dirty="0" smtClean="0"/>
              <a:t>MB.</a:t>
            </a:r>
            <a:endParaRPr lang="en-US" dirty="0"/>
          </a:p>
          <a:p>
            <a:pPr marL="385763" indent="-385763">
              <a:buFont typeface="+mj-lt"/>
              <a:buAutoNum type="arabicPeriod"/>
            </a:pPr>
            <a:r>
              <a:rPr lang="en-US" dirty="0"/>
              <a:t>File names are clear and contain no symbols.</a:t>
            </a:r>
          </a:p>
          <a:p>
            <a:pPr marL="385763" indent="-385763">
              <a:buFont typeface="+mj-lt"/>
              <a:buAutoNum type="arabicPeriod"/>
            </a:pPr>
            <a:r>
              <a:rPr lang="en-US" dirty="0"/>
              <a:t>Images have alt text descriptions if </a:t>
            </a:r>
            <a:r>
              <a:rPr lang="en-US" dirty="0" smtClean="0"/>
              <a:t>necessary, using T.U.R.O. tool.</a:t>
            </a:r>
            <a:endParaRPr lang="en-US" dirty="0"/>
          </a:p>
          <a:p>
            <a:pPr marL="385763" indent="-385763">
              <a:buFont typeface="+mj-lt"/>
              <a:buAutoNum type="arabicPeriod"/>
            </a:pPr>
            <a:r>
              <a:rPr lang="en-US" dirty="0"/>
              <a:t>Language and metadata are included in </a:t>
            </a:r>
            <a:r>
              <a:rPr lang="en-US" dirty="0" smtClean="0"/>
              <a:t>document properties.</a:t>
            </a:r>
          </a:p>
          <a:p>
            <a:pPr marL="385763" indent="-385763">
              <a:buFont typeface="+mj-lt"/>
              <a:buAutoNum type="arabicPeriod"/>
            </a:pPr>
            <a:r>
              <a:rPr lang="en-US" dirty="0" smtClean="0"/>
              <a:t>Color contrast is high for ease of reading.</a:t>
            </a:r>
          </a:p>
        </p:txBody>
      </p:sp>
    </p:spTree>
    <p:extLst>
      <p:ext uri="{BB962C8B-B14F-4D97-AF65-F5344CB8AC3E}">
        <p14:creationId xmlns:p14="http://schemas.microsoft.com/office/powerpoint/2010/main" val="710481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77411-32A3-C44C-949F-0AB703CBCD79}"/>
              </a:ext>
            </a:extLst>
          </p:cNvPr>
          <p:cNvSpPr>
            <a:spLocks noGrp="1"/>
          </p:cNvSpPr>
          <p:nvPr>
            <p:ph type="title"/>
          </p:nvPr>
        </p:nvSpPr>
        <p:spPr/>
        <p:txBody>
          <a:bodyPr/>
          <a:lstStyle/>
          <a:p>
            <a:r>
              <a:rPr lang="en-US" b="1" dirty="0" smtClean="0"/>
              <a:t>PowerPoint Accessibility</a:t>
            </a:r>
            <a:endParaRPr lang="en-US" b="1" dirty="0"/>
          </a:p>
        </p:txBody>
      </p:sp>
      <p:sp>
        <p:nvSpPr>
          <p:cNvPr id="2" name="Content Placeholder 1">
            <a:extLst>
              <a:ext uri="{FF2B5EF4-FFF2-40B4-BE49-F238E27FC236}">
                <a16:creationId xmlns:a16="http://schemas.microsoft.com/office/drawing/2014/main" id="{55E88210-393D-6E4A-88F9-0ACCFC05EDD6}"/>
              </a:ext>
            </a:extLst>
          </p:cNvPr>
          <p:cNvSpPr>
            <a:spLocks noGrp="1"/>
          </p:cNvSpPr>
          <p:nvPr>
            <p:ph idx="1"/>
          </p:nvPr>
        </p:nvSpPr>
        <p:spPr>
          <a:xfrm>
            <a:off x="571071" y="1125985"/>
            <a:ext cx="10781872" cy="5224104"/>
          </a:xfrm>
        </p:spPr>
        <p:txBody>
          <a:bodyPr>
            <a:noAutofit/>
          </a:bodyPr>
          <a:lstStyle/>
          <a:p>
            <a:pPr marL="514350" indent="-514350">
              <a:buFont typeface="+mj-lt"/>
              <a:buAutoNum type="arabicPeriod"/>
            </a:pPr>
            <a:r>
              <a:rPr lang="en-US" dirty="0" smtClean="0"/>
              <a:t>Use Layout Templates so </a:t>
            </a:r>
            <a:r>
              <a:rPr lang="en-US" dirty="0"/>
              <a:t>that all text is visible in the outline </a:t>
            </a:r>
            <a:r>
              <a:rPr lang="en-US" dirty="0" smtClean="0"/>
              <a:t>view.</a:t>
            </a:r>
            <a:endParaRPr lang="en-US" dirty="0"/>
          </a:p>
          <a:p>
            <a:pPr marL="514350" indent="-514350">
              <a:buFont typeface="+mj-lt"/>
              <a:buAutoNum type="arabicPeriod"/>
            </a:pPr>
            <a:r>
              <a:rPr lang="en-US" dirty="0" smtClean="0"/>
              <a:t>All </a:t>
            </a:r>
            <a:r>
              <a:rPr lang="en-US" dirty="0"/>
              <a:t>slides should have unique titles for easy navigation and </a:t>
            </a:r>
            <a:r>
              <a:rPr lang="en-US" dirty="0" smtClean="0"/>
              <a:t>clarity.</a:t>
            </a:r>
            <a:endParaRPr lang="en-US" dirty="0"/>
          </a:p>
          <a:p>
            <a:pPr marL="514350" indent="-514350">
              <a:buFont typeface="+mj-lt"/>
              <a:buAutoNum type="arabicPeriod"/>
            </a:pPr>
            <a:r>
              <a:rPr lang="en-US" dirty="0" smtClean="0"/>
              <a:t>Choose </a:t>
            </a:r>
            <a:r>
              <a:rPr lang="en-US" dirty="0"/>
              <a:t>fonts and color contrast </a:t>
            </a:r>
            <a:r>
              <a:rPr lang="en-US" dirty="0" smtClean="0"/>
              <a:t>for greatest visibility.</a:t>
            </a:r>
          </a:p>
          <a:p>
            <a:pPr marL="514350" indent="-514350">
              <a:buFont typeface="+mj-lt"/>
              <a:buAutoNum type="arabicPeriod"/>
            </a:pPr>
            <a:r>
              <a:rPr lang="en-US" dirty="0" smtClean="0"/>
              <a:t>All </a:t>
            </a:r>
            <a:r>
              <a:rPr lang="en-US" dirty="0"/>
              <a:t>graphics/images should have brief alternative text </a:t>
            </a:r>
            <a:r>
              <a:rPr lang="en-US" dirty="0" smtClean="0"/>
              <a:t>descriptions.</a:t>
            </a:r>
            <a:endParaRPr lang="en-US" dirty="0"/>
          </a:p>
          <a:p>
            <a:pPr marL="514350" indent="-514350">
              <a:buFont typeface="+mj-lt"/>
              <a:buAutoNum type="arabicPeriod"/>
            </a:pPr>
            <a:r>
              <a:rPr lang="en-US" dirty="0" smtClean="0"/>
              <a:t>Create </a:t>
            </a:r>
            <a:r>
              <a:rPr lang="en-US" dirty="0"/>
              <a:t>white space with page </a:t>
            </a:r>
            <a:r>
              <a:rPr lang="en-US" dirty="0" smtClean="0"/>
              <a:t>layout </a:t>
            </a:r>
            <a:r>
              <a:rPr lang="en-US" dirty="0"/>
              <a:t>tools (not tab, enter, space bar</a:t>
            </a:r>
            <a:r>
              <a:rPr lang="en-US" dirty="0" smtClean="0"/>
              <a:t>).</a:t>
            </a:r>
            <a:endParaRPr lang="en-US" dirty="0"/>
          </a:p>
          <a:p>
            <a:pPr marL="514350" indent="-514350">
              <a:buFont typeface="+mj-lt"/>
              <a:buAutoNum type="arabicPeriod"/>
            </a:pPr>
            <a:r>
              <a:rPr lang="en-US" dirty="0" smtClean="0"/>
              <a:t>Tables </a:t>
            </a:r>
            <a:r>
              <a:rPr lang="en-US" dirty="0"/>
              <a:t>should have a header </a:t>
            </a:r>
            <a:r>
              <a:rPr lang="en-US" dirty="0" smtClean="0"/>
              <a:t>row, alt text description, and caption.</a:t>
            </a:r>
            <a:endParaRPr lang="en-US" dirty="0"/>
          </a:p>
          <a:p>
            <a:pPr marL="514350" indent="-514350">
              <a:buFont typeface="+mj-lt"/>
              <a:buAutoNum type="arabicPeriod"/>
            </a:pPr>
            <a:r>
              <a:rPr lang="en-US" dirty="0" smtClean="0"/>
              <a:t>Lists </a:t>
            </a:r>
            <a:r>
              <a:rPr lang="en-US" dirty="0"/>
              <a:t>should be created with the bullet and list toolbar </a:t>
            </a:r>
            <a:r>
              <a:rPr lang="en-US" dirty="0" smtClean="0"/>
              <a:t>buttons.</a:t>
            </a:r>
            <a:endParaRPr lang="en-US" dirty="0"/>
          </a:p>
          <a:p>
            <a:pPr marL="514350" indent="-514350">
              <a:buFont typeface="+mj-lt"/>
              <a:buAutoNum type="arabicPeriod"/>
            </a:pPr>
            <a:r>
              <a:rPr lang="en-US" dirty="0" smtClean="0"/>
              <a:t>Reading </a:t>
            </a:r>
            <a:r>
              <a:rPr lang="en-US" dirty="0"/>
              <a:t>order can be adjusted in the Selection </a:t>
            </a:r>
            <a:r>
              <a:rPr lang="en-US" dirty="0" smtClean="0"/>
              <a:t>Pane.</a:t>
            </a:r>
            <a:endParaRPr lang="en-US" dirty="0"/>
          </a:p>
          <a:p>
            <a:pPr marL="514350" indent="-514350">
              <a:buFont typeface="+mj-lt"/>
              <a:buAutoNum type="arabicPeriod"/>
            </a:pPr>
            <a:r>
              <a:rPr lang="en-US" dirty="0" smtClean="0"/>
              <a:t>Add </a:t>
            </a:r>
            <a:r>
              <a:rPr lang="en-US" dirty="0"/>
              <a:t>metadata (title, author</a:t>
            </a:r>
            <a:r>
              <a:rPr lang="en-US" dirty="0" smtClean="0"/>
              <a:t>) on the File Tab.</a:t>
            </a:r>
            <a:endParaRPr lang="en-US" dirty="0"/>
          </a:p>
          <a:p>
            <a:pPr>
              <a:buFont typeface="+mj-lt"/>
              <a:buAutoNum type="arabicPeriod"/>
            </a:pPr>
            <a:r>
              <a:rPr lang="en-US" dirty="0"/>
              <a:t> </a:t>
            </a:r>
            <a:r>
              <a:rPr lang="en-US" dirty="0" smtClean="0"/>
              <a:t>Use </a:t>
            </a:r>
            <a:r>
              <a:rPr lang="en-US" dirty="0"/>
              <a:t>the built in checker to create an accessibility report.</a:t>
            </a:r>
          </a:p>
        </p:txBody>
      </p:sp>
    </p:spTree>
    <p:extLst>
      <p:ext uri="{BB962C8B-B14F-4D97-AF65-F5344CB8AC3E}">
        <p14:creationId xmlns:p14="http://schemas.microsoft.com/office/powerpoint/2010/main" val="517597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662CF-B11B-8849-83BD-E8B9747672D2}"/>
              </a:ext>
            </a:extLst>
          </p:cNvPr>
          <p:cNvSpPr>
            <a:spLocks noGrp="1"/>
          </p:cNvSpPr>
          <p:nvPr>
            <p:ph type="title"/>
          </p:nvPr>
        </p:nvSpPr>
        <p:spPr/>
        <p:txBody>
          <a:bodyPr/>
          <a:lstStyle/>
          <a:p>
            <a:r>
              <a:rPr lang="en-US" b="1" dirty="0" smtClean="0"/>
              <a:t>Excel Accessibility</a:t>
            </a:r>
            <a:endParaRPr lang="en-US" b="1" dirty="0"/>
          </a:p>
        </p:txBody>
      </p:sp>
      <p:sp>
        <p:nvSpPr>
          <p:cNvPr id="2" name="Content Placeholder 1">
            <a:extLst>
              <a:ext uri="{FF2B5EF4-FFF2-40B4-BE49-F238E27FC236}">
                <a16:creationId xmlns:a16="http://schemas.microsoft.com/office/drawing/2014/main" id="{11297729-A417-8E40-9838-F56AD8C5DC14}"/>
              </a:ext>
            </a:extLst>
          </p:cNvPr>
          <p:cNvSpPr>
            <a:spLocks noGrp="1"/>
          </p:cNvSpPr>
          <p:nvPr>
            <p:ph idx="1"/>
          </p:nvPr>
        </p:nvSpPr>
        <p:spPr>
          <a:xfrm>
            <a:off x="571072" y="1239997"/>
            <a:ext cx="10515600" cy="5212173"/>
          </a:xfrm>
        </p:spPr>
        <p:txBody>
          <a:bodyPr>
            <a:noAutofit/>
          </a:bodyPr>
          <a:lstStyle/>
          <a:p>
            <a:pPr marL="514350" lvl="0" indent="-514350">
              <a:buFont typeface="+mj-lt"/>
              <a:buAutoNum type="arabicPeriod"/>
            </a:pPr>
            <a:r>
              <a:rPr lang="en-US" dirty="0" smtClean="0"/>
              <a:t>Consider </a:t>
            </a:r>
            <a:r>
              <a:rPr lang="en-US" dirty="0"/>
              <a:t>design and formatting in terms of clarity.</a:t>
            </a:r>
          </a:p>
          <a:p>
            <a:pPr marL="514350" lvl="0" indent="-514350">
              <a:buFont typeface="+mj-lt"/>
              <a:buAutoNum type="arabicPeriod"/>
            </a:pPr>
            <a:r>
              <a:rPr lang="en-US" dirty="0"/>
              <a:t>Each sheet tab should have its own unique name.</a:t>
            </a:r>
          </a:p>
          <a:p>
            <a:pPr marL="514350" lvl="0" indent="-514350">
              <a:buFont typeface="+mj-lt"/>
              <a:buAutoNum type="arabicPeriod"/>
            </a:pPr>
            <a:r>
              <a:rPr lang="en-US" dirty="0"/>
              <a:t>If content is in table format, include clear column and row </a:t>
            </a:r>
            <a:r>
              <a:rPr lang="en-US" dirty="0" smtClean="0"/>
              <a:t>headings.</a:t>
            </a:r>
          </a:p>
          <a:p>
            <a:pPr marL="514350" lvl="0" indent="-514350">
              <a:buFont typeface="+mj-lt"/>
              <a:buAutoNum type="arabicPeriod"/>
            </a:pPr>
            <a:r>
              <a:rPr lang="en-US" dirty="0" smtClean="0"/>
              <a:t>Do </a:t>
            </a:r>
            <a:r>
              <a:rPr lang="en-US" dirty="0"/>
              <a:t>not merge cells or leave table cells </a:t>
            </a:r>
            <a:r>
              <a:rPr lang="en-US" dirty="0" smtClean="0"/>
              <a:t>blank if possible.</a:t>
            </a:r>
            <a:endParaRPr lang="en-US" dirty="0"/>
          </a:p>
          <a:p>
            <a:pPr marL="514350" lvl="0" indent="-514350">
              <a:buFont typeface="+mj-lt"/>
              <a:buAutoNum type="arabicPeriod"/>
            </a:pPr>
            <a:r>
              <a:rPr lang="en-US" dirty="0"/>
              <a:t>Bulleted and numbered lists are created using the built-in options</a:t>
            </a:r>
            <a:r>
              <a:rPr lang="en-US" dirty="0" smtClean="0"/>
              <a:t>.</a:t>
            </a:r>
          </a:p>
          <a:p>
            <a:pPr marL="514350" lvl="0" indent="-514350">
              <a:buFont typeface="+mj-lt"/>
              <a:buAutoNum type="arabicPeriod"/>
            </a:pPr>
            <a:r>
              <a:rPr lang="en-US" dirty="0" smtClean="0"/>
              <a:t>Do not rely on color coding to convey meaning.</a:t>
            </a:r>
            <a:endParaRPr lang="en-US" dirty="0"/>
          </a:p>
          <a:p>
            <a:pPr marL="514350" lvl="0" indent="-514350">
              <a:buFont typeface="+mj-lt"/>
              <a:buAutoNum type="arabicPeriod"/>
            </a:pPr>
            <a:r>
              <a:rPr lang="en-US" dirty="0"/>
              <a:t>Graphics, smart art, charts, shapes, and tables </a:t>
            </a:r>
            <a:r>
              <a:rPr lang="en-US" dirty="0" smtClean="0"/>
              <a:t>should have alternate </a:t>
            </a:r>
            <a:r>
              <a:rPr lang="en-US" dirty="0"/>
              <a:t>text descriptions. </a:t>
            </a:r>
          </a:p>
          <a:p>
            <a:pPr marL="514350" lvl="0" indent="-514350">
              <a:buFont typeface="+mj-lt"/>
              <a:buAutoNum type="arabicPeriod"/>
            </a:pPr>
            <a:r>
              <a:rPr lang="en-US" dirty="0" smtClean="0"/>
              <a:t>Go </a:t>
            </a:r>
            <a:r>
              <a:rPr lang="en-US" dirty="0"/>
              <a:t>to File, then click on Check Issues, and then Check Accessibility to run a </a:t>
            </a:r>
            <a:r>
              <a:rPr lang="en-US" dirty="0" smtClean="0"/>
              <a:t>report </a:t>
            </a:r>
            <a:r>
              <a:rPr lang="en-US" dirty="0"/>
              <a:t>listing issues you need to fix</a:t>
            </a:r>
            <a:r>
              <a:rPr lang="en-US" dirty="0" smtClean="0"/>
              <a:t>.</a:t>
            </a:r>
            <a:endParaRPr lang="en-US" dirty="0"/>
          </a:p>
        </p:txBody>
      </p:sp>
    </p:spTree>
    <p:extLst>
      <p:ext uri="{BB962C8B-B14F-4D97-AF65-F5344CB8AC3E}">
        <p14:creationId xmlns:p14="http://schemas.microsoft.com/office/powerpoint/2010/main" val="128465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Official Section 508 Checklists</a:t>
            </a:r>
            <a:endParaRPr lang="en-US" dirty="0"/>
          </a:p>
        </p:txBody>
      </p:sp>
      <p:sp>
        <p:nvSpPr>
          <p:cNvPr id="2" name="Content Placeholder 1"/>
          <p:cNvSpPr>
            <a:spLocks noGrp="1"/>
          </p:cNvSpPr>
          <p:nvPr>
            <p:ph idx="1"/>
          </p:nvPr>
        </p:nvSpPr>
        <p:spPr>
          <a:xfrm>
            <a:off x="1402977" y="1809000"/>
            <a:ext cx="3061447" cy="4628963"/>
          </a:xfrm>
        </p:spPr>
        <p:txBody>
          <a:bodyPr>
            <a:normAutofit fontScale="92500" lnSpcReduction="10000"/>
          </a:bodyPr>
          <a:lstStyle/>
          <a:p>
            <a:pPr marL="0" indent="0">
              <a:buNone/>
            </a:pPr>
            <a:r>
              <a:rPr lang="en-US" dirty="0" smtClean="0"/>
              <a:t>You </a:t>
            </a:r>
            <a:r>
              <a:rPr lang="en-US" dirty="0"/>
              <a:t>can find helpful 508 Checklists on the </a:t>
            </a:r>
            <a:r>
              <a:rPr lang="en-US" dirty="0" smtClean="0"/>
              <a:t>United States Department of Health and Human Services Website:</a:t>
            </a:r>
          </a:p>
          <a:p>
            <a:pPr marL="0" indent="0">
              <a:buNone/>
            </a:pPr>
            <a:endParaRPr lang="en-US" dirty="0"/>
          </a:p>
          <a:p>
            <a:pPr marL="0" indent="0">
              <a:buNone/>
            </a:pPr>
            <a:r>
              <a:rPr lang="en-US" dirty="0" smtClean="0"/>
              <a:t>Source: </a:t>
            </a:r>
            <a:r>
              <a:rPr lang="en-US" dirty="0" smtClean="0">
                <a:hlinkClick r:id="rId2"/>
              </a:rPr>
              <a:t>Department </a:t>
            </a:r>
            <a:r>
              <a:rPr lang="en-US" dirty="0">
                <a:hlinkClick r:id="rId2"/>
              </a:rPr>
              <a:t>of Health and Human Services website </a:t>
            </a:r>
            <a:r>
              <a:rPr lang="en-US" sz="2000" dirty="0"/>
              <a:t>(https://www.hhs.gov/web/section-508/making-files-accessible/index.html).</a:t>
            </a:r>
          </a:p>
          <a:p>
            <a:endParaRPr lang="en-US" dirty="0"/>
          </a:p>
        </p:txBody>
      </p:sp>
      <p:pic>
        <p:nvPicPr>
          <p:cNvPr id="4" name="Picture 2" descr="A screenshot of the various checklists for accessibility compliance on the HHS.gov 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985" y="1825623"/>
            <a:ext cx="4556849" cy="420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813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504933" y="1559978"/>
            <a:ext cx="6444049" cy="1299561"/>
          </a:xfrm>
        </p:spPr>
        <p:txBody>
          <a:bodyPr>
            <a:normAutofit/>
          </a:bodyPr>
          <a:lstStyle/>
          <a:p>
            <a:r>
              <a:rPr lang="en-US" dirty="0"/>
              <a:t>Have Further Questions</a:t>
            </a:r>
            <a:r>
              <a:rPr lang="en-US" dirty="0" smtClean="0"/>
              <a:t>?</a:t>
            </a:r>
            <a:endParaRPr lang="en-US" dirty="0"/>
          </a:p>
        </p:txBody>
      </p:sp>
      <p:sp>
        <p:nvSpPr>
          <p:cNvPr id="9" name="Content Placeholder 8"/>
          <p:cNvSpPr>
            <a:spLocks noGrp="1"/>
          </p:cNvSpPr>
          <p:nvPr>
            <p:ph type="subTitle" idx="1"/>
          </p:nvPr>
        </p:nvSpPr>
        <p:spPr>
          <a:xfrm>
            <a:off x="5948745" y="3603352"/>
            <a:ext cx="5556423" cy="1155313"/>
          </a:xfrm>
        </p:spPr>
        <p:txBody>
          <a:bodyPr>
            <a:normAutofit fontScale="92500" lnSpcReduction="10000"/>
          </a:bodyPr>
          <a:lstStyle/>
          <a:p>
            <a:r>
              <a:rPr lang="en-US" sz="2933" dirty="0"/>
              <a:t>Contact our Customer Support Team</a:t>
            </a:r>
            <a:br>
              <a:rPr lang="en-US" sz="2933" dirty="0"/>
            </a:br>
            <a:r>
              <a:rPr lang="en-US" sz="2933" dirty="0"/>
              <a:t>by phone (404) 894-7756 or by email amactech@amac.gatech.edu</a:t>
            </a:r>
          </a:p>
        </p:txBody>
      </p:sp>
    </p:spTree>
    <p:extLst>
      <p:ext uri="{BB962C8B-B14F-4D97-AF65-F5344CB8AC3E}">
        <p14:creationId xmlns:p14="http://schemas.microsoft.com/office/powerpoint/2010/main" val="2462017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912705" y="2777020"/>
            <a:ext cx="6158948" cy="1317901"/>
          </a:xfrm>
        </p:spPr>
        <p:txBody>
          <a:bodyPr>
            <a:normAutofit/>
          </a:bodyPr>
          <a:lstStyle/>
          <a:p>
            <a:r>
              <a:rPr lang="en-US" sz="3600" b="1" dirty="0">
                <a:solidFill>
                  <a:schemeClr val="tx1">
                    <a:lumMod val="85000"/>
                    <a:lumOff val="15000"/>
                  </a:schemeClr>
                </a:solidFill>
              </a:rPr>
              <a:t>www.amacusg.org</a:t>
            </a:r>
          </a:p>
        </p:txBody>
      </p:sp>
    </p:spTree>
    <p:extLst>
      <p:ext uri="{BB962C8B-B14F-4D97-AF65-F5344CB8AC3E}">
        <p14:creationId xmlns:p14="http://schemas.microsoft.com/office/powerpoint/2010/main" val="53532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Needs Accessible Files?</a:t>
            </a:r>
            <a:endParaRPr lang="en-US" dirty="0"/>
          </a:p>
        </p:txBody>
      </p:sp>
      <p:sp>
        <p:nvSpPr>
          <p:cNvPr id="2" name="Content Placeholder 1"/>
          <p:cNvSpPr>
            <a:spLocks noGrp="1"/>
          </p:cNvSpPr>
          <p:nvPr>
            <p:ph idx="1"/>
          </p:nvPr>
        </p:nvSpPr>
        <p:spPr/>
        <p:txBody>
          <a:bodyPr/>
          <a:lstStyle/>
          <a:p>
            <a:pPr marL="0" indent="0">
              <a:buNone/>
            </a:pPr>
            <a:r>
              <a:rPr lang="en-US" dirty="0"/>
              <a:t>Students need accessible files for all sorts of reasons: </a:t>
            </a:r>
          </a:p>
          <a:p>
            <a:endParaRPr lang="en-US" dirty="0"/>
          </a:p>
          <a:p>
            <a:pPr marL="342900" indent="-342900">
              <a:buFont typeface="Arial" panose="020B0604020202020204" pitchFamily="34" charset="0"/>
              <a:buChar char="•"/>
            </a:pPr>
            <a:r>
              <a:rPr lang="en-US" dirty="0"/>
              <a:t>Students with learning disabilities </a:t>
            </a:r>
          </a:p>
          <a:p>
            <a:pPr marL="342900" indent="-342900">
              <a:buFont typeface="Arial" panose="020B0604020202020204" pitchFamily="34" charset="0"/>
              <a:buChar char="•"/>
            </a:pPr>
            <a:r>
              <a:rPr lang="en-US" dirty="0"/>
              <a:t>Students who are blind/low-vision</a:t>
            </a:r>
          </a:p>
          <a:p>
            <a:pPr marL="342900" indent="-342900">
              <a:buFont typeface="Arial" panose="020B0604020202020204" pitchFamily="34" charset="0"/>
              <a:buChar char="•"/>
            </a:pPr>
            <a:r>
              <a:rPr lang="en-US" dirty="0"/>
              <a:t>Students with mobility issues </a:t>
            </a:r>
          </a:p>
          <a:p>
            <a:pPr marL="342900" indent="-342900">
              <a:buFont typeface="Arial" panose="020B0604020202020204" pitchFamily="34" charset="0"/>
              <a:buChar char="•"/>
            </a:pPr>
            <a:r>
              <a:rPr lang="en-US" dirty="0"/>
              <a:t>Students who are auditory learners </a:t>
            </a:r>
          </a:p>
          <a:p>
            <a:pPr marL="342900" indent="-342900">
              <a:buFont typeface="Arial" panose="020B0604020202020204" pitchFamily="34" charset="0"/>
              <a:buChar char="•"/>
            </a:pPr>
            <a:r>
              <a:rPr lang="en-US" dirty="0"/>
              <a:t>Students who are part of the growing aging population</a:t>
            </a:r>
          </a:p>
        </p:txBody>
      </p:sp>
    </p:spTree>
    <p:extLst>
      <p:ext uri="{BB962C8B-B14F-4D97-AF65-F5344CB8AC3E}">
        <p14:creationId xmlns:p14="http://schemas.microsoft.com/office/powerpoint/2010/main" val="399172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Needs to Be Made Accessible?</a:t>
            </a:r>
            <a:endParaRPr lang="en-US" dirty="0"/>
          </a:p>
        </p:txBody>
      </p:sp>
      <p:sp>
        <p:nvSpPr>
          <p:cNvPr id="2" name="Content Placeholder 1"/>
          <p:cNvSpPr>
            <a:spLocks noGrp="1"/>
          </p:cNvSpPr>
          <p:nvPr>
            <p:ph idx="1"/>
          </p:nvPr>
        </p:nvSpPr>
        <p:spPr/>
        <p:txBody>
          <a:bodyPr/>
          <a:lstStyle/>
          <a:p>
            <a:pPr marL="0" indent="0">
              <a:buNone/>
            </a:pPr>
            <a:r>
              <a:rPr lang="en-US" dirty="0"/>
              <a:t>Ideally, everything your faculty creates should be accessible on the very first day of class:</a:t>
            </a:r>
          </a:p>
          <a:p>
            <a:endParaRPr lang="en-US" dirty="0"/>
          </a:p>
          <a:p>
            <a:pPr marL="342900" indent="-342900">
              <a:buFont typeface="Arial" panose="020B0604020202020204" pitchFamily="34" charset="0"/>
              <a:buChar char="•"/>
            </a:pPr>
            <a:r>
              <a:rPr lang="en-US" dirty="0"/>
              <a:t>Textbooks and Course Materials</a:t>
            </a:r>
          </a:p>
          <a:p>
            <a:pPr marL="342900" indent="-342900">
              <a:buFont typeface="Arial" panose="020B0604020202020204" pitchFamily="34" charset="0"/>
              <a:buChar char="•"/>
            </a:pPr>
            <a:r>
              <a:rPr lang="en-US" dirty="0"/>
              <a:t>Course Syllabi and Exams</a:t>
            </a:r>
          </a:p>
          <a:p>
            <a:pPr marL="342900" indent="-342900">
              <a:buFont typeface="Arial" panose="020B0604020202020204" pitchFamily="34" charset="0"/>
              <a:buChar char="•"/>
            </a:pPr>
            <a:r>
              <a:rPr lang="en-US" dirty="0"/>
              <a:t>Handouts</a:t>
            </a:r>
          </a:p>
          <a:p>
            <a:pPr marL="342900" indent="-342900">
              <a:buFont typeface="Arial" panose="020B0604020202020204" pitchFamily="34" charset="0"/>
              <a:buChar char="•"/>
            </a:pPr>
            <a:r>
              <a:rPr lang="en-US" dirty="0"/>
              <a:t>Courses Websites</a:t>
            </a:r>
          </a:p>
          <a:p>
            <a:pPr marL="342900" indent="-342900">
              <a:buFont typeface="Arial" panose="020B0604020202020204" pitchFamily="34" charset="0"/>
              <a:buChar char="•"/>
            </a:pPr>
            <a:r>
              <a:rPr lang="en-US" dirty="0"/>
              <a:t>Readings and Course </a:t>
            </a:r>
            <a:r>
              <a:rPr lang="en-US" dirty="0" smtClean="0"/>
              <a:t>Packets</a:t>
            </a:r>
            <a:endParaRPr lang="en-US" dirty="0"/>
          </a:p>
        </p:txBody>
      </p:sp>
    </p:spTree>
    <p:extLst>
      <p:ext uri="{BB962C8B-B14F-4D97-AF65-F5344CB8AC3E}">
        <p14:creationId xmlns:p14="http://schemas.microsoft.com/office/powerpoint/2010/main" val="374235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 Tips for Greater Accessibility</a:t>
            </a:r>
            <a:endParaRPr lang="en-US" dirty="0"/>
          </a:p>
        </p:txBody>
      </p:sp>
      <p:sp>
        <p:nvSpPr>
          <p:cNvPr id="6" name="Text Placeholder 5"/>
          <p:cNvSpPr>
            <a:spLocks noGrp="1"/>
          </p:cNvSpPr>
          <p:nvPr>
            <p:ph type="body" idx="1"/>
          </p:nvPr>
        </p:nvSpPr>
        <p:spPr>
          <a:xfrm>
            <a:off x="839787" y="1167644"/>
            <a:ext cx="10760810" cy="709455"/>
          </a:xfrm>
        </p:spPr>
        <p:txBody>
          <a:bodyPr>
            <a:normAutofit/>
          </a:bodyPr>
          <a:lstStyle/>
          <a:p>
            <a:r>
              <a:rPr lang="en-US" sz="2800" b="0" dirty="0" smtClean="0"/>
              <a:t>Keep these 3 ideas in mind for greater accessibility across all programs:</a:t>
            </a:r>
            <a:endParaRPr lang="en-US" sz="2800" b="0" dirty="0"/>
          </a:p>
        </p:txBody>
      </p:sp>
      <p:sp>
        <p:nvSpPr>
          <p:cNvPr id="7" name="Content Placeholder 6"/>
          <p:cNvSpPr>
            <a:spLocks noGrp="1"/>
          </p:cNvSpPr>
          <p:nvPr>
            <p:ph sz="half" idx="2"/>
          </p:nvPr>
        </p:nvSpPr>
        <p:spPr>
          <a:xfrm>
            <a:off x="839787" y="2297290"/>
            <a:ext cx="11006316" cy="3684588"/>
          </a:xfrm>
        </p:spPr>
        <p:txBody>
          <a:bodyPr>
            <a:normAutofit lnSpcReduction="10000"/>
          </a:bodyPr>
          <a:lstStyle/>
          <a:p>
            <a:pPr marL="0" indent="0">
              <a:buNone/>
            </a:pPr>
            <a:r>
              <a:rPr lang="en-US" dirty="0" smtClean="0">
                <a:solidFill>
                  <a:srgbClr val="FFFF00"/>
                </a:solidFill>
              </a:rPr>
              <a:t>1. Is my content easy to navigate? </a:t>
            </a:r>
          </a:p>
          <a:p>
            <a:pPr marL="0" indent="0">
              <a:buNone/>
            </a:pPr>
            <a:r>
              <a:rPr lang="en-US" i="1" dirty="0" smtClean="0"/>
              <a:t>Have I created headings and bookmarks for easy navigation?</a:t>
            </a:r>
          </a:p>
          <a:p>
            <a:pPr marL="0" indent="0">
              <a:buNone/>
            </a:pPr>
            <a:endParaRPr lang="en-US" sz="1600" dirty="0" smtClean="0"/>
          </a:p>
          <a:p>
            <a:pPr marL="0" indent="0">
              <a:buNone/>
            </a:pPr>
            <a:r>
              <a:rPr lang="en-US" dirty="0" smtClean="0">
                <a:solidFill>
                  <a:srgbClr val="FFFF00"/>
                </a:solidFill>
              </a:rPr>
              <a:t>2. Are my visuals clearly and fully described?</a:t>
            </a:r>
            <a:endParaRPr lang="en-US" dirty="0">
              <a:solidFill>
                <a:srgbClr val="FFFF00"/>
              </a:solidFill>
            </a:endParaRPr>
          </a:p>
          <a:p>
            <a:pPr marL="0" indent="0">
              <a:buNone/>
            </a:pPr>
            <a:r>
              <a:rPr lang="en-US" i="1" dirty="0" smtClean="0"/>
              <a:t>Have I written alt </a:t>
            </a:r>
            <a:r>
              <a:rPr lang="en-US" i="1" dirty="0"/>
              <a:t>text descriptions </a:t>
            </a:r>
            <a:r>
              <a:rPr lang="en-US" i="1" dirty="0" smtClean="0"/>
              <a:t>and captions for </a:t>
            </a:r>
            <a:r>
              <a:rPr lang="en-US" i="1" dirty="0"/>
              <a:t>my </a:t>
            </a:r>
            <a:r>
              <a:rPr lang="en-US" i="1" dirty="0" smtClean="0"/>
              <a:t>images? </a:t>
            </a:r>
            <a:endParaRPr lang="en-US" dirty="0"/>
          </a:p>
          <a:p>
            <a:pPr marL="0" indent="0">
              <a:buNone/>
            </a:pPr>
            <a:endParaRPr lang="en-US" sz="1600" dirty="0" smtClean="0"/>
          </a:p>
          <a:p>
            <a:pPr marL="0" indent="0">
              <a:buNone/>
            </a:pPr>
            <a:r>
              <a:rPr lang="en-US" dirty="0" smtClean="0">
                <a:solidFill>
                  <a:srgbClr val="FFFF00"/>
                </a:solidFill>
              </a:rPr>
              <a:t>3. Are my design choices accessible? </a:t>
            </a:r>
          </a:p>
          <a:p>
            <a:pPr marL="0" indent="0">
              <a:buNone/>
            </a:pPr>
            <a:r>
              <a:rPr lang="en-US" i="1" dirty="0" smtClean="0"/>
              <a:t>Have I chosen fonts, colors, and backgrounds that are </a:t>
            </a:r>
            <a:r>
              <a:rPr lang="en-US" i="1" dirty="0"/>
              <a:t>easy to discern? </a:t>
            </a:r>
          </a:p>
        </p:txBody>
      </p:sp>
    </p:spTree>
    <p:extLst>
      <p:ext uri="{BB962C8B-B14F-4D97-AF65-F5344CB8AC3E}">
        <p14:creationId xmlns:p14="http://schemas.microsoft.com/office/powerpoint/2010/main" val="72688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Adding Headings for Navigation</a:t>
            </a:r>
            <a:endParaRPr lang="en-US" dirty="0"/>
          </a:p>
        </p:txBody>
      </p:sp>
      <p:sp>
        <p:nvSpPr>
          <p:cNvPr id="5" name="Text Placeholder 4"/>
          <p:cNvSpPr>
            <a:spLocks noGrp="1"/>
          </p:cNvSpPr>
          <p:nvPr>
            <p:ph type="body" idx="1"/>
          </p:nvPr>
        </p:nvSpPr>
        <p:spPr>
          <a:xfrm>
            <a:off x="1282240" y="3412671"/>
            <a:ext cx="9380844" cy="2824844"/>
          </a:xfrm>
        </p:spPr>
        <p:txBody>
          <a:bodyPr>
            <a:noAutofit/>
          </a:bodyPr>
          <a:lstStyle/>
          <a:p>
            <a:pPr marL="457200" indent="-457200">
              <a:buFont typeface="Arial" panose="020B0604020202020204" pitchFamily="34" charset="0"/>
              <a:buChar char="•"/>
            </a:pPr>
            <a:r>
              <a:rPr lang="en-US" sz="2800" b="0" dirty="0"/>
              <a:t>Add Headings to Microsoft Word Docs for easy </a:t>
            </a:r>
            <a:r>
              <a:rPr lang="en-US" sz="2800" b="0" dirty="0" smtClean="0"/>
              <a:t>navigation and to mark important chapters or subsections.</a:t>
            </a:r>
            <a:endParaRPr lang="en-US" sz="2800" b="0" dirty="0"/>
          </a:p>
          <a:p>
            <a:pPr marL="457200" indent="-457200">
              <a:buFont typeface="Arial" panose="020B0604020202020204" pitchFamily="34" charset="0"/>
              <a:buChar char="•"/>
            </a:pPr>
            <a:r>
              <a:rPr lang="en-US" sz="2800" b="0" dirty="0" smtClean="0"/>
              <a:t>Highlight </a:t>
            </a:r>
            <a:r>
              <a:rPr lang="en-US" sz="2800" b="0" dirty="0"/>
              <a:t>a word or line </a:t>
            </a:r>
            <a:r>
              <a:rPr lang="en-US" sz="2800" b="0" dirty="0" smtClean="0"/>
              <a:t>in your document and </a:t>
            </a:r>
            <a:r>
              <a:rPr lang="en-US" sz="2800" b="0" dirty="0"/>
              <a:t>select a Heading Level </a:t>
            </a:r>
            <a:r>
              <a:rPr lang="en-US" sz="2800" b="0" dirty="0" smtClean="0"/>
              <a:t>in the Styles group on </a:t>
            </a:r>
            <a:r>
              <a:rPr lang="en-US" sz="2800" b="0" dirty="0"/>
              <a:t>the Home Ribbon. </a:t>
            </a:r>
          </a:p>
          <a:p>
            <a:pPr marL="457200" indent="-457200">
              <a:buFont typeface="Arial" panose="020B0604020202020204" pitchFamily="34" charset="0"/>
              <a:buChar char="•"/>
            </a:pPr>
            <a:r>
              <a:rPr lang="en-US" sz="2800" b="0" dirty="0"/>
              <a:t>To view all </a:t>
            </a:r>
            <a:r>
              <a:rPr lang="en-US" sz="2800" b="0" dirty="0" smtClean="0"/>
              <a:t>Headings within your document, click on the View </a:t>
            </a:r>
            <a:r>
              <a:rPr lang="en-US" sz="2800" b="0" dirty="0"/>
              <a:t>Tab and check the Navigation Pane box</a:t>
            </a:r>
            <a:r>
              <a:rPr lang="en-US" sz="2800" b="0" dirty="0" smtClean="0"/>
              <a:t>. </a:t>
            </a:r>
            <a:endParaRPr lang="en-US" sz="2800" b="0" dirty="0"/>
          </a:p>
        </p:txBody>
      </p:sp>
      <p:pic>
        <p:nvPicPr>
          <p:cNvPr id="7" name="Picture 6" descr="Screenshot showing Heading 1 selected in Styles group of Home tab on MS Word ribbon."/>
          <p:cNvPicPr/>
          <p:nvPr/>
        </p:nvPicPr>
        <p:blipFill>
          <a:blip r:embed="rId2"/>
          <a:stretch>
            <a:fillRect/>
          </a:stretch>
        </p:blipFill>
        <p:spPr>
          <a:xfrm>
            <a:off x="1444472" y="1240062"/>
            <a:ext cx="9056379" cy="1943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8399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Navigation Pane in Microsoft Word</a:t>
            </a:r>
            <a:endParaRPr lang="en-US" dirty="0"/>
          </a:p>
        </p:txBody>
      </p:sp>
      <p:pic>
        <p:nvPicPr>
          <p:cNvPr id="7" name="Picture 6" descr="A screenshot of a textbook in Microsoft Word Doc file format. The navigation pane contains multiple levels of styled headings for easy navigation between sections and chapters."/>
          <p:cNvPicPr>
            <a:picLocks noChangeAspect="1"/>
          </p:cNvPicPr>
          <p:nvPr/>
        </p:nvPicPr>
        <p:blipFill>
          <a:blip r:embed="rId2"/>
          <a:stretch>
            <a:fillRect/>
          </a:stretch>
        </p:blipFill>
        <p:spPr>
          <a:xfrm>
            <a:off x="1223681" y="992624"/>
            <a:ext cx="9444271" cy="5314047"/>
          </a:xfrm>
          <a:prstGeom prst="rect">
            <a:avLst/>
          </a:prstGeom>
        </p:spPr>
      </p:pic>
    </p:spTree>
    <p:extLst>
      <p:ext uri="{BB962C8B-B14F-4D97-AF65-F5344CB8AC3E}">
        <p14:creationId xmlns:p14="http://schemas.microsoft.com/office/powerpoint/2010/main" val="190015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Adding Bookmarks for Navigation</a:t>
            </a:r>
            <a:endParaRPr lang="en-US" dirty="0"/>
          </a:p>
        </p:txBody>
      </p:sp>
      <p:sp>
        <p:nvSpPr>
          <p:cNvPr id="2" name="Content Placeholder 1"/>
          <p:cNvSpPr>
            <a:spLocks noGrp="1"/>
          </p:cNvSpPr>
          <p:nvPr>
            <p:ph sz="quarter" idx="4"/>
          </p:nvPr>
        </p:nvSpPr>
        <p:spPr>
          <a:xfrm>
            <a:off x="9696450" y="1504949"/>
            <a:ext cx="2305050" cy="4572001"/>
          </a:xfrm>
        </p:spPr>
        <p:txBody>
          <a:bodyPr>
            <a:normAutofit/>
          </a:bodyPr>
          <a:lstStyle/>
          <a:p>
            <a:r>
              <a:rPr lang="en-US" dirty="0"/>
              <a:t>Add Bookmarks to PDF files to allow for easy navigation</a:t>
            </a:r>
            <a:r>
              <a:rPr lang="en-US" dirty="0" smtClean="0"/>
              <a:t>. Highlight text and right click, or press CTRL + B.</a:t>
            </a:r>
            <a:endParaRPr lang="en-US" dirty="0"/>
          </a:p>
          <a:p>
            <a:endParaRPr lang="en-US" dirty="0"/>
          </a:p>
        </p:txBody>
      </p:sp>
      <p:pic>
        <p:nvPicPr>
          <p:cNvPr id="7" name="Picture 6" descr="A screenshot of a PDF file with a chapter title highlighted. The right click menu has been opened to reveal the Add Bookmark feature. You can also access this by using the Control plus B keyboard shortcu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36" y="993802"/>
            <a:ext cx="9119759" cy="5616123"/>
          </a:xfrm>
          <a:prstGeom prst="rect">
            <a:avLst/>
          </a:prstGeom>
        </p:spPr>
      </p:pic>
    </p:spTree>
    <p:extLst>
      <p:ext uri="{BB962C8B-B14F-4D97-AF65-F5344CB8AC3E}">
        <p14:creationId xmlns:p14="http://schemas.microsoft.com/office/powerpoint/2010/main" val="51180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Bookmarks Pane in Adobe</a:t>
            </a:r>
            <a:endParaRPr lang="en-US" dirty="0"/>
          </a:p>
        </p:txBody>
      </p:sp>
      <p:sp>
        <p:nvSpPr>
          <p:cNvPr id="4" name="Content Placeholder 3"/>
          <p:cNvSpPr>
            <a:spLocks noGrp="1"/>
          </p:cNvSpPr>
          <p:nvPr>
            <p:ph sz="half" idx="2"/>
          </p:nvPr>
        </p:nvSpPr>
        <p:spPr>
          <a:xfrm>
            <a:off x="7353299" y="1594521"/>
            <a:ext cx="4419601" cy="4330029"/>
          </a:xfrm>
        </p:spPr>
        <p:txBody>
          <a:bodyPr>
            <a:normAutofit/>
          </a:bodyPr>
          <a:lstStyle/>
          <a:p>
            <a:r>
              <a:rPr lang="en-US" dirty="0" smtClean="0"/>
              <a:t>To </a:t>
            </a:r>
            <a:r>
              <a:rPr lang="en-US" dirty="0"/>
              <a:t>adjust the hierarchy of your bookmarks, drag them up and under the “parent bookmark” so they appear indented.</a:t>
            </a:r>
          </a:p>
          <a:p>
            <a:endParaRPr lang="en-US" dirty="0"/>
          </a:p>
          <a:p>
            <a:r>
              <a:rPr lang="en-US" dirty="0" smtClean="0"/>
              <a:t>You can edit the text of a bookmark, to include the word “Chapter” for instance.</a:t>
            </a:r>
            <a:endParaRPr lang="en-US" dirty="0"/>
          </a:p>
        </p:txBody>
      </p:sp>
      <p:pic>
        <p:nvPicPr>
          <p:cNvPr id="7" name="Picture 6" descr="A screenshot of the bookmarks panel that shows several bookmarks for the book's title page, front matter, and first few chapters."/>
          <p:cNvPicPr>
            <a:picLocks noChangeAspect="1"/>
          </p:cNvPicPr>
          <p:nvPr/>
        </p:nvPicPr>
        <p:blipFill>
          <a:blip r:embed="rId2"/>
          <a:stretch>
            <a:fillRect/>
          </a:stretch>
        </p:blipFill>
        <p:spPr>
          <a:xfrm>
            <a:off x="425837" y="1003472"/>
            <a:ext cx="6413113" cy="5733462"/>
          </a:xfrm>
          <a:prstGeom prst="rect">
            <a:avLst/>
          </a:prstGeom>
        </p:spPr>
      </p:pic>
    </p:spTree>
    <p:extLst>
      <p:ext uri="{BB962C8B-B14F-4D97-AF65-F5344CB8AC3E}">
        <p14:creationId xmlns:p14="http://schemas.microsoft.com/office/powerpoint/2010/main" val="999934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 id="{D5E8A31D-BC70-C247-84A7-91C8CF4CB13F}" vid="{AFC8FC08-26A2-0644-B14B-F9ADEF62BB45}"/>
    </a:ext>
  </a:extLst>
</a:theme>
</file>

<file path=docProps/app.xml><?xml version="1.0" encoding="utf-8"?>
<Properties xmlns="http://schemas.openxmlformats.org/officeDocument/2006/extended-properties" xmlns:vt="http://schemas.openxmlformats.org/officeDocument/2006/docPropsVTypes">
  <Template/>
  <TotalTime>586</TotalTime>
  <Words>1299</Words>
  <Application>Microsoft Office PowerPoint</Application>
  <PresentationFormat>Widescreen</PresentationFormat>
  <Paragraphs>135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Creating Accessible Documents</vt:lpstr>
      <vt:lpstr>AMAC Accessibility</vt:lpstr>
      <vt:lpstr>Who Needs Accessible Files?</vt:lpstr>
      <vt:lpstr>What Needs to Be Made Accessible?</vt:lpstr>
      <vt:lpstr>3 Tips for Greater Accessibility</vt:lpstr>
      <vt:lpstr>Adding Headings for Navigation</vt:lpstr>
      <vt:lpstr>The Navigation Pane in Microsoft Word</vt:lpstr>
      <vt:lpstr>Adding Bookmarks for Navigation</vt:lpstr>
      <vt:lpstr>The Bookmarks Pane in Adobe</vt:lpstr>
      <vt:lpstr>Writing Alt Text Description for Images</vt:lpstr>
      <vt:lpstr>General Rules for Writing Alt Text</vt:lpstr>
      <vt:lpstr>Effective Alt Text Practices</vt:lpstr>
      <vt:lpstr>How Would You Describe This Simple Image?</vt:lpstr>
      <vt:lpstr>This Moderate Image?</vt:lpstr>
      <vt:lpstr>This Complex Image?</vt:lpstr>
      <vt:lpstr>Consider your Purpose and Audience</vt:lpstr>
      <vt:lpstr>Making Accessible Design Choices</vt:lpstr>
      <vt:lpstr>Lunch Break 12:00 to 1:00</vt:lpstr>
      <vt:lpstr>Microsoft Word Doc Accessibility</vt:lpstr>
      <vt:lpstr>PDF Accessibility</vt:lpstr>
      <vt:lpstr>PowerPoint Accessibility</vt:lpstr>
      <vt:lpstr>Excel Accessibility</vt:lpstr>
      <vt:lpstr>Official Section 508 Checklists</vt:lpstr>
      <vt:lpstr>Have Further Questions?</vt:lpstr>
      <vt:lpstr>www.amacusg.org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 Training</dc:title>
  <dc:creator>Morrison, Valerie M</dc:creator>
  <cp:lastModifiedBy>Morrison, Valerie M</cp:lastModifiedBy>
  <cp:revision>45</cp:revision>
  <dcterms:created xsi:type="dcterms:W3CDTF">2018-10-22T18:45:29Z</dcterms:created>
  <dcterms:modified xsi:type="dcterms:W3CDTF">2018-10-25T20:58:36Z</dcterms:modified>
</cp:coreProperties>
</file>