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handoutMasterIdLst>
    <p:handoutMasterId r:id="rId29"/>
  </p:handoutMasterIdLst>
  <p:sldIdLst>
    <p:sldId id="256" r:id="rId3"/>
    <p:sldId id="399" r:id="rId4"/>
    <p:sldId id="381" r:id="rId5"/>
    <p:sldId id="385" r:id="rId6"/>
    <p:sldId id="402" r:id="rId7"/>
    <p:sldId id="386" r:id="rId8"/>
    <p:sldId id="403" r:id="rId9"/>
    <p:sldId id="355" r:id="rId10"/>
    <p:sldId id="405" r:id="rId11"/>
    <p:sldId id="406" r:id="rId12"/>
    <p:sldId id="407" r:id="rId13"/>
    <p:sldId id="408" r:id="rId14"/>
    <p:sldId id="357" r:id="rId15"/>
    <p:sldId id="404" r:id="rId16"/>
    <p:sldId id="409" r:id="rId17"/>
    <p:sldId id="410" r:id="rId18"/>
    <p:sldId id="411" r:id="rId19"/>
    <p:sldId id="413" r:id="rId20"/>
    <p:sldId id="414" r:id="rId21"/>
    <p:sldId id="415" r:id="rId22"/>
    <p:sldId id="412" r:id="rId23"/>
    <p:sldId id="380" r:id="rId24"/>
    <p:sldId id="384" r:id="rId25"/>
    <p:sldId id="396" r:id="rId26"/>
    <p:sldId id="401" r:id="rId27"/>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3C12"/>
    <a:srgbClr val="1571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660"/>
  </p:normalViewPr>
  <p:slideViewPr>
    <p:cSldViewPr showGuides="1">
      <p:cViewPr varScale="1">
        <p:scale>
          <a:sx n="95" d="100"/>
          <a:sy n="95" d="100"/>
        </p:scale>
        <p:origin x="390" y="84"/>
      </p:cViewPr>
      <p:guideLst>
        <p:guide orient="horz" pos="2160"/>
        <p:guide pos="3840"/>
      </p:guideLst>
    </p:cSldViewPr>
  </p:slideViewPr>
  <p:notesTextViewPr>
    <p:cViewPr>
      <p:scale>
        <a:sx n="1" d="1"/>
        <a:sy n="1" d="1"/>
      </p:scale>
      <p:origin x="0" y="0"/>
    </p:cViewPr>
  </p:notesTextViewPr>
  <p:sorterViewPr>
    <p:cViewPr>
      <p:scale>
        <a:sx n="100" d="100"/>
        <a:sy n="100" d="100"/>
      </p:scale>
      <p:origin x="0" y="1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2FB7CC6-01FA-1D40-A589-66DA7F8209E3}" type="datetimeFigureOut">
              <a:rPr lang="en-US" smtClean="0"/>
              <a:t>2/20/2018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B98387F0-044C-F941-B416-3230B48B562A}" type="slidenum">
              <a:rPr lang="en-US" smtClean="0"/>
              <a:t>‹#›</a:t>
            </a:fld>
            <a:endParaRPr lang="en-US"/>
          </a:p>
        </p:txBody>
      </p:sp>
    </p:spTree>
    <p:extLst>
      <p:ext uri="{BB962C8B-B14F-4D97-AF65-F5344CB8AC3E}">
        <p14:creationId xmlns:p14="http://schemas.microsoft.com/office/powerpoint/2010/main" val="3379295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3B4469D-F513-8C41-A5AD-6B8183AF1DF2}" type="datetimeFigureOut">
              <a:rPr lang="en-US" smtClean="0"/>
              <a:t>2/20/2018</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F12F37E-E12D-A944-8DE1-44CD2D675B99}" type="slidenum">
              <a:rPr lang="en-US" smtClean="0"/>
              <a:t>‹#›</a:t>
            </a:fld>
            <a:endParaRPr lang="en-US"/>
          </a:p>
        </p:txBody>
      </p:sp>
    </p:spTree>
    <p:extLst>
      <p:ext uri="{BB962C8B-B14F-4D97-AF65-F5344CB8AC3E}">
        <p14:creationId xmlns:p14="http://schemas.microsoft.com/office/powerpoint/2010/main" val="16434467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a:t>
            </a:fld>
            <a:endParaRPr lang="en-US"/>
          </a:p>
        </p:txBody>
      </p:sp>
    </p:spTree>
    <p:extLst>
      <p:ext uri="{BB962C8B-B14F-4D97-AF65-F5344CB8AC3E}">
        <p14:creationId xmlns:p14="http://schemas.microsoft.com/office/powerpoint/2010/main" val="1075842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10</a:t>
            </a:fld>
            <a:endParaRPr lang="en-US"/>
          </a:p>
        </p:txBody>
      </p:sp>
    </p:spTree>
    <p:extLst>
      <p:ext uri="{BB962C8B-B14F-4D97-AF65-F5344CB8AC3E}">
        <p14:creationId xmlns:p14="http://schemas.microsoft.com/office/powerpoint/2010/main" val="261280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11</a:t>
            </a:fld>
            <a:endParaRPr lang="en-US"/>
          </a:p>
        </p:txBody>
      </p:sp>
    </p:spTree>
    <p:extLst>
      <p:ext uri="{BB962C8B-B14F-4D97-AF65-F5344CB8AC3E}">
        <p14:creationId xmlns:p14="http://schemas.microsoft.com/office/powerpoint/2010/main" val="559423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12</a:t>
            </a:fld>
            <a:endParaRPr lang="en-US"/>
          </a:p>
        </p:txBody>
      </p:sp>
    </p:spTree>
    <p:extLst>
      <p:ext uri="{BB962C8B-B14F-4D97-AF65-F5344CB8AC3E}">
        <p14:creationId xmlns:p14="http://schemas.microsoft.com/office/powerpoint/2010/main" val="3461975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13</a:t>
            </a:fld>
            <a:endParaRPr lang="en-US"/>
          </a:p>
        </p:txBody>
      </p:sp>
    </p:spTree>
    <p:extLst>
      <p:ext uri="{BB962C8B-B14F-4D97-AF65-F5344CB8AC3E}">
        <p14:creationId xmlns:p14="http://schemas.microsoft.com/office/powerpoint/2010/main" val="2590119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14</a:t>
            </a:fld>
            <a:endParaRPr lang="en-US"/>
          </a:p>
        </p:txBody>
      </p:sp>
    </p:spTree>
    <p:extLst>
      <p:ext uri="{BB962C8B-B14F-4D97-AF65-F5344CB8AC3E}">
        <p14:creationId xmlns:p14="http://schemas.microsoft.com/office/powerpoint/2010/main" val="3495640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15</a:t>
            </a:fld>
            <a:endParaRPr lang="en-US"/>
          </a:p>
        </p:txBody>
      </p:sp>
    </p:spTree>
    <p:extLst>
      <p:ext uri="{BB962C8B-B14F-4D97-AF65-F5344CB8AC3E}">
        <p14:creationId xmlns:p14="http://schemas.microsoft.com/office/powerpoint/2010/main" val="2206167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16</a:t>
            </a:fld>
            <a:endParaRPr lang="en-US"/>
          </a:p>
        </p:txBody>
      </p:sp>
    </p:spTree>
    <p:extLst>
      <p:ext uri="{BB962C8B-B14F-4D97-AF65-F5344CB8AC3E}">
        <p14:creationId xmlns:p14="http://schemas.microsoft.com/office/powerpoint/2010/main" val="1825621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17</a:t>
            </a:fld>
            <a:endParaRPr lang="en-US"/>
          </a:p>
        </p:txBody>
      </p:sp>
    </p:spTree>
    <p:extLst>
      <p:ext uri="{BB962C8B-B14F-4D97-AF65-F5344CB8AC3E}">
        <p14:creationId xmlns:p14="http://schemas.microsoft.com/office/powerpoint/2010/main" val="370575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18</a:t>
            </a:fld>
            <a:endParaRPr lang="en-US"/>
          </a:p>
        </p:txBody>
      </p:sp>
    </p:spTree>
    <p:extLst>
      <p:ext uri="{BB962C8B-B14F-4D97-AF65-F5344CB8AC3E}">
        <p14:creationId xmlns:p14="http://schemas.microsoft.com/office/powerpoint/2010/main" val="3111292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19</a:t>
            </a:fld>
            <a:endParaRPr lang="en-US"/>
          </a:p>
        </p:txBody>
      </p:sp>
    </p:spTree>
    <p:extLst>
      <p:ext uri="{BB962C8B-B14F-4D97-AF65-F5344CB8AC3E}">
        <p14:creationId xmlns:p14="http://schemas.microsoft.com/office/powerpoint/2010/main" val="3816772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a:t>
            </a:fld>
            <a:endParaRPr lang="en-US"/>
          </a:p>
        </p:txBody>
      </p:sp>
    </p:spTree>
    <p:extLst>
      <p:ext uri="{BB962C8B-B14F-4D97-AF65-F5344CB8AC3E}">
        <p14:creationId xmlns:p14="http://schemas.microsoft.com/office/powerpoint/2010/main" val="3412958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20</a:t>
            </a:fld>
            <a:endParaRPr lang="en-US"/>
          </a:p>
        </p:txBody>
      </p:sp>
    </p:spTree>
    <p:extLst>
      <p:ext uri="{BB962C8B-B14F-4D97-AF65-F5344CB8AC3E}">
        <p14:creationId xmlns:p14="http://schemas.microsoft.com/office/powerpoint/2010/main" val="3826345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21</a:t>
            </a:fld>
            <a:endParaRPr lang="en-US"/>
          </a:p>
        </p:txBody>
      </p:sp>
    </p:spTree>
    <p:extLst>
      <p:ext uri="{BB962C8B-B14F-4D97-AF65-F5344CB8AC3E}">
        <p14:creationId xmlns:p14="http://schemas.microsoft.com/office/powerpoint/2010/main" val="2897636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22</a:t>
            </a:fld>
            <a:endParaRPr lang="en-US"/>
          </a:p>
        </p:txBody>
      </p:sp>
    </p:spTree>
    <p:extLst>
      <p:ext uri="{BB962C8B-B14F-4D97-AF65-F5344CB8AC3E}">
        <p14:creationId xmlns:p14="http://schemas.microsoft.com/office/powerpoint/2010/main" val="3796358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23</a:t>
            </a:fld>
            <a:endParaRPr lang="en-US"/>
          </a:p>
        </p:txBody>
      </p:sp>
    </p:spTree>
    <p:extLst>
      <p:ext uri="{BB962C8B-B14F-4D97-AF65-F5344CB8AC3E}">
        <p14:creationId xmlns:p14="http://schemas.microsoft.com/office/powerpoint/2010/main" val="4208813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24</a:t>
            </a:fld>
            <a:endParaRPr lang="en-US"/>
          </a:p>
        </p:txBody>
      </p:sp>
    </p:spTree>
    <p:extLst>
      <p:ext uri="{BB962C8B-B14F-4D97-AF65-F5344CB8AC3E}">
        <p14:creationId xmlns:p14="http://schemas.microsoft.com/office/powerpoint/2010/main" val="272687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25</a:t>
            </a:fld>
            <a:endParaRPr lang="en-US"/>
          </a:p>
        </p:txBody>
      </p:sp>
    </p:spTree>
    <p:extLst>
      <p:ext uri="{BB962C8B-B14F-4D97-AF65-F5344CB8AC3E}">
        <p14:creationId xmlns:p14="http://schemas.microsoft.com/office/powerpoint/2010/main" val="297115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3</a:t>
            </a:fld>
            <a:endParaRPr lang="en-US"/>
          </a:p>
        </p:txBody>
      </p:sp>
    </p:spTree>
    <p:extLst>
      <p:ext uri="{BB962C8B-B14F-4D97-AF65-F5344CB8AC3E}">
        <p14:creationId xmlns:p14="http://schemas.microsoft.com/office/powerpoint/2010/main" val="1341793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4</a:t>
            </a:fld>
            <a:endParaRPr lang="en-US"/>
          </a:p>
        </p:txBody>
      </p:sp>
    </p:spTree>
    <p:extLst>
      <p:ext uri="{BB962C8B-B14F-4D97-AF65-F5344CB8AC3E}">
        <p14:creationId xmlns:p14="http://schemas.microsoft.com/office/powerpoint/2010/main" val="73756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5</a:t>
            </a:fld>
            <a:endParaRPr lang="en-US"/>
          </a:p>
        </p:txBody>
      </p:sp>
    </p:spTree>
    <p:extLst>
      <p:ext uri="{BB962C8B-B14F-4D97-AF65-F5344CB8AC3E}">
        <p14:creationId xmlns:p14="http://schemas.microsoft.com/office/powerpoint/2010/main" val="302060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6</a:t>
            </a:fld>
            <a:endParaRPr lang="en-US"/>
          </a:p>
        </p:txBody>
      </p:sp>
    </p:spTree>
    <p:extLst>
      <p:ext uri="{BB962C8B-B14F-4D97-AF65-F5344CB8AC3E}">
        <p14:creationId xmlns:p14="http://schemas.microsoft.com/office/powerpoint/2010/main" val="1311814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7</a:t>
            </a:fld>
            <a:endParaRPr lang="en-US"/>
          </a:p>
        </p:txBody>
      </p:sp>
    </p:spTree>
    <p:extLst>
      <p:ext uri="{BB962C8B-B14F-4D97-AF65-F5344CB8AC3E}">
        <p14:creationId xmlns:p14="http://schemas.microsoft.com/office/powerpoint/2010/main" val="2471711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8</a:t>
            </a:fld>
            <a:endParaRPr lang="en-US"/>
          </a:p>
        </p:txBody>
      </p:sp>
    </p:spTree>
    <p:extLst>
      <p:ext uri="{BB962C8B-B14F-4D97-AF65-F5344CB8AC3E}">
        <p14:creationId xmlns:p14="http://schemas.microsoft.com/office/powerpoint/2010/main" val="2294187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9</a:t>
            </a:fld>
            <a:endParaRPr lang="en-US"/>
          </a:p>
        </p:txBody>
      </p:sp>
    </p:spTree>
    <p:extLst>
      <p:ext uri="{BB962C8B-B14F-4D97-AF65-F5344CB8AC3E}">
        <p14:creationId xmlns:p14="http://schemas.microsoft.com/office/powerpoint/2010/main" val="60107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2766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2/20/2018</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5041004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2/20/2018</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289322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2/20/2018</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78656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8053C8-36F0-4525-AA90-EC51E0C009D8}"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117012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2/20/2018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04018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8053C8-36F0-4525-AA90-EC51E0C009D8}"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773838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8053C8-36F0-4525-AA90-EC51E0C009D8}"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2226485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8053C8-36F0-4525-AA90-EC51E0C009D8}"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249995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78053C8-36F0-4525-AA90-EC51E0C009D8}" type="datetimeFigureOut">
              <a:rPr lang="en-US" smtClean="0"/>
              <a:t>2/20/2018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027486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78053C8-36F0-4525-AA90-EC51E0C009D8}" type="datetimeFigureOut">
              <a:rPr lang="en-US" smtClean="0"/>
              <a:t>2/20/2018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392457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78053C8-36F0-4525-AA90-EC51E0C009D8}" type="datetimeFigureOut">
              <a:rPr lang="en-US" smtClean="0"/>
              <a:t>2/20/2018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590687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23176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78053C8-36F0-4525-AA90-EC51E0C009D8}"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858141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2/20/2018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8000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2/20/2018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78848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2/20/2018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86373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2/20/2018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39916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2/20/2018</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03254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2/20/2018</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69253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8053C8-36F0-4525-AA90-EC51E0C009D8}"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463034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8053C8-36F0-4525-AA90-EC51E0C009D8}"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013992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68199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2/20/2018</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4846830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2/20/2018</a:t>
            </a:fld>
            <a:endParaRPr lang="en-US"/>
          </a:p>
        </p:txBody>
      </p:sp>
      <p:sp>
        <p:nvSpPr>
          <p:cNvPr id="6" name="Footer Placeholder 5"/>
          <p:cNvSpPr>
            <a:spLocks noGrp="1"/>
          </p:cNvSpPr>
          <p:nvPr>
            <p:ph type="ftr" sz="quarter" idx="11"/>
          </p:nvPr>
        </p:nvSpPr>
        <p:spPr>
          <a:xfrm>
            <a:off x="7620000" y="5791200"/>
            <a:ext cx="4267200" cy="838200"/>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405682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2/20/2018</a:t>
            </a:fld>
            <a:endParaRPr lang="en-US"/>
          </a:p>
        </p:txBody>
      </p:sp>
      <p:sp>
        <p:nvSpPr>
          <p:cNvPr id="8" name="Footer Placeholder 7"/>
          <p:cNvSpPr>
            <a:spLocks noGrp="1"/>
          </p:cNvSpPr>
          <p:nvPr>
            <p:ph type="ftr" sz="quarter" idx="11"/>
          </p:nvPr>
        </p:nvSpPr>
        <p:spPr>
          <a:xfrm>
            <a:off x="7620000" y="5791200"/>
            <a:ext cx="4267200" cy="838200"/>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29684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2/20/2018</a:t>
            </a:fld>
            <a:endParaRPr lang="en-US"/>
          </a:p>
        </p:txBody>
      </p:sp>
      <p:sp>
        <p:nvSpPr>
          <p:cNvPr id="4" name="Footer Placeholder 3"/>
          <p:cNvSpPr>
            <a:spLocks noGrp="1"/>
          </p:cNvSpPr>
          <p:nvPr>
            <p:ph type="ftr" sz="quarter" idx="11"/>
          </p:nvPr>
        </p:nvSpPr>
        <p:spPr>
          <a:xfrm>
            <a:off x="7620000" y="5791200"/>
            <a:ext cx="4267200" cy="838200"/>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278148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2/20/2018</a:t>
            </a:fld>
            <a:endParaRPr lang="en-US"/>
          </a:p>
        </p:txBody>
      </p:sp>
      <p:sp>
        <p:nvSpPr>
          <p:cNvPr id="3" name="Footer Placeholder 2"/>
          <p:cNvSpPr>
            <a:spLocks noGrp="1"/>
          </p:cNvSpPr>
          <p:nvPr>
            <p:ph type="ftr" sz="quarter" idx="11"/>
          </p:nvPr>
        </p:nvSpPr>
        <p:spPr>
          <a:xfrm>
            <a:off x="7620000" y="5791200"/>
            <a:ext cx="4267200" cy="838200"/>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7657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2/20/2018</a:t>
            </a:fld>
            <a:endParaRPr lang="en-US"/>
          </a:p>
        </p:txBody>
      </p:sp>
      <p:sp>
        <p:nvSpPr>
          <p:cNvPr id="6" name="Footer Placeholder 5"/>
          <p:cNvSpPr>
            <a:spLocks noGrp="1"/>
          </p:cNvSpPr>
          <p:nvPr>
            <p:ph type="ftr" sz="quarter" idx="11"/>
          </p:nvPr>
        </p:nvSpPr>
        <p:spPr>
          <a:xfrm>
            <a:off x="7620000" y="5791200"/>
            <a:ext cx="4267200" cy="838200"/>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44664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2/20/2018</a:t>
            </a:fld>
            <a:endParaRPr lang="en-US"/>
          </a:p>
        </p:txBody>
      </p:sp>
      <p:sp>
        <p:nvSpPr>
          <p:cNvPr id="6" name="Footer Placeholder 5"/>
          <p:cNvSpPr>
            <a:spLocks noGrp="1"/>
          </p:cNvSpPr>
          <p:nvPr>
            <p:ph type="ftr" sz="quarter" idx="11"/>
          </p:nvPr>
        </p:nvSpPr>
        <p:spPr>
          <a:xfrm>
            <a:off x="7620000" y="5791200"/>
            <a:ext cx="4267200" cy="838200"/>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54041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6.png"/><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3400"/>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3"/>
          </p:nvPr>
        </p:nvSpPr>
        <p:spPr>
          <a:xfrm>
            <a:off x="7416800" y="5791200"/>
            <a:ext cx="4572000" cy="914400"/>
          </a:xfrm>
          <a:prstGeom prst="rect">
            <a:avLst/>
          </a:prstGeom>
        </p:spPr>
        <p:txBody>
          <a:bodyPr vert="horz" lIns="91440" tIns="45720" rIns="91440" bIns="45720" rtlCol="0" anchor="ctr"/>
          <a:lstStyle>
            <a:lvl1pPr algn="ctr">
              <a:defRPr sz="6000">
                <a:solidFill>
                  <a:schemeClr val="bg1"/>
                </a:solidFill>
                <a:latin typeface="+mj-lt"/>
              </a:defRPr>
            </a:lvl1pPr>
          </a:lstStyle>
          <a:p>
            <a:endParaRPr lang="en-US"/>
          </a:p>
        </p:txBody>
      </p:sp>
    </p:spTree>
    <p:extLst>
      <p:ext uri="{BB962C8B-B14F-4D97-AF65-F5344CB8AC3E}">
        <p14:creationId xmlns:p14="http://schemas.microsoft.com/office/powerpoint/2010/main" val="366403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2/20/2018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412455648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mailto:Jeff.Gallant@usg.edu"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mailto:Marie.Lasseter@usg.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1143000"/>
            <a:ext cx="11277599" cy="3329581"/>
          </a:xfrm>
        </p:spPr>
        <p:txBody>
          <a:bodyPr/>
          <a:lstStyle/>
          <a:p>
            <a:r>
              <a:rPr lang="en-US" sz="5400" dirty="0" smtClean="0"/>
              <a:t>Textbook Transformation Grants: </a:t>
            </a:r>
            <a:br>
              <a:rPr lang="en-US" sz="5400" dirty="0" smtClean="0"/>
            </a:br>
            <a:r>
              <a:rPr lang="en-US" sz="5400" dirty="0" smtClean="0"/>
              <a:t>Grant Procedures</a:t>
            </a:r>
            <a:endParaRPr lang="en-US" sz="5400" dirty="0"/>
          </a:p>
        </p:txBody>
      </p:sp>
    </p:spTree>
    <p:extLst>
      <p:ext uri="{BB962C8B-B14F-4D97-AF65-F5344CB8AC3E}">
        <p14:creationId xmlns:p14="http://schemas.microsoft.com/office/powerpoint/2010/main" val="4052017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761999"/>
            <a:ext cx="6953250" cy="5200650"/>
          </a:xfrm>
          <a:prstGeom prst="rect">
            <a:avLst/>
          </a:prstGeom>
        </p:spPr>
      </p:pic>
      <p:pic>
        <p:nvPicPr>
          <p:cNvPr id="7" name="Picture 6"/>
          <p:cNvPicPr>
            <a:picLocks noChangeAspect="1"/>
          </p:cNvPicPr>
          <p:nvPr/>
        </p:nvPicPr>
        <p:blipFill>
          <a:blip r:embed="rId4"/>
          <a:stretch>
            <a:fillRect/>
          </a:stretch>
        </p:blipFill>
        <p:spPr>
          <a:xfrm>
            <a:off x="6877050" y="1700212"/>
            <a:ext cx="5314950" cy="3324225"/>
          </a:xfrm>
          <a:prstGeom prst="rect">
            <a:avLst/>
          </a:prstGeom>
        </p:spPr>
      </p:pic>
    </p:spTree>
    <p:extLst>
      <p:ext uri="{BB962C8B-B14F-4D97-AF65-F5344CB8AC3E}">
        <p14:creationId xmlns:p14="http://schemas.microsoft.com/office/powerpoint/2010/main" val="3977038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05166" y="2438400"/>
            <a:ext cx="5133975" cy="2295525"/>
          </a:xfrm>
          <a:prstGeom prst="rect">
            <a:avLst/>
          </a:prstGeom>
        </p:spPr>
      </p:pic>
      <p:pic>
        <p:nvPicPr>
          <p:cNvPr id="5" name="Picture 4"/>
          <p:cNvPicPr>
            <a:picLocks noChangeAspect="1"/>
          </p:cNvPicPr>
          <p:nvPr/>
        </p:nvPicPr>
        <p:blipFill>
          <a:blip r:embed="rId4"/>
          <a:stretch>
            <a:fillRect/>
          </a:stretch>
        </p:blipFill>
        <p:spPr>
          <a:xfrm>
            <a:off x="5638800" y="990600"/>
            <a:ext cx="6038850" cy="4800600"/>
          </a:xfrm>
          <a:prstGeom prst="rect">
            <a:avLst/>
          </a:prstGeom>
        </p:spPr>
      </p:pic>
    </p:spTree>
    <p:extLst>
      <p:ext uri="{BB962C8B-B14F-4D97-AF65-F5344CB8AC3E}">
        <p14:creationId xmlns:p14="http://schemas.microsoft.com/office/powerpoint/2010/main" val="118674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2176647" y="452718"/>
            <a:ext cx="6343650" cy="2076450"/>
          </a:xfrm>
          <a:prstGeom prst="rect">
            <a:avLst/>
          </a:prstGeom>
        </p:spPr>
      </p:pic>
      <p:pic>
        <p:nvPicPr>
          <p:cNvPr id="8" name="Picture 7"/>
          <p:cNvPicPr>
            <a:picLocks noChangeAspect="1"/>
          </p:cNvPicPr>
          <p:nvPr/>
        </p:nvPicPr>
        <p:blipFill>
          <a:blip r:embed="rId4"/>
          <a:stretch>
            <a:fillRect/>
          </a:stretch>
        </p:blipFill>
        <p:spPr>
          <a:xfrm>
            <a:off x="2176647" y="2512062"/>
            <a:ext cx="6629400" cy="3819525"/>
          </a:xfrm>
          <a:prstGeom prst="rect">
            <a:avLst/>
          </a:prstGeom>
        </p:spPr>
      </p:pic>
    </p:spTree>
    <p:extLst>
      <p:ext uri="{BB962C8B-B14F-4D97-AF65-F5344CB8AC3E}">
        <p14:creationId xmlns:p14="http://schemas.microsoft.com/office/powerpoint/2010/main" val="3085526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Final Report</a:t>
            </a:r>
            <a:endParaRPr lang="en-US" dirty="0"/>
          </a:p>
        </p:txBody>
      </p:sp>
      <p:sp>
        <p:nvSpPr>
          <p:cNvPr id="2" name="Content Placeholder 1"/>
          <p:cNvSpPr>
            <a:spLocks noGrp="1"/>
          </p:cNvSpPr>
          <p:nvPr>
            <p:ph idx="1"/>
          </p:nvPr>
        </p:nvSpPr>
        <p:spPr>
          <a:xfrm>
            <a:off x="838200" y="1219200"/>
            <a:ext cx="10363200" cy="5562600"/>
          </a:xfrm>
        </p:spPr>
        <p:txBody>
          <a:bodyPr>
            <a:normAutofit/>
          </a:bodyPr>
          <a:lstStyle/>
          <a:p>
            <a:r>
              <a:rPr lang="en-US" dirty="0" smtClean="0"/>
              <a:t>1</a:t>
            </a:r>
            <a:r>
              <a:rPr lang="en-US" dirty="0" smtClean="0"/>
              <a:t>: Word Document with narrative section</a:t>
            </a:r>
          </a:p>
          <a:p>
            <a:pPr lvl="1"/>
            <a:r>
              <a:rPr lang="en-US" dirty="0" smtClean="0"/>
              <a:t>Includes </a:t>
            </a:r>
            <a:r>
              <a:rPr lang="en-US" b="1" dirty="0" smtClean="0"/>
              <a:t>highlights</a:t>
            </a:r>
            <a:r>
              <a:rPr lang="en-US" dirty="0" smtClean="0"/>
              <a:t> from qualitative and quantitative </a:t>
            </a:r>
            <a:r>
              <a:rPr lang="en-US" dirty="0" smtClean="0"/>
              <a:t>measures, </a:t>
            </a:r>
            <a:r>
              <a:rPr lang="en-US" b="1" dirty="0" smtClean="0"/>
              <a:t>shared </a:t>
            </a:r>
            <a:r>
              <a:rPr lang="en-US" b="1" dirty="0" smtClean="0"/>
              <a:t>with public</a:t>
            </a:r>
          </a:p>
          <a:p>
            <a:r>
              <a:rPr lang="en-US" dirty="0" smtClean="0"/>
              <a:t>2: Syllabus with links to all materials, organized by day/unit/etc., with learning outcomes </a:t>
            </a:r>
            <a:r>
              <a:rPr lang="en-US" dirty="0" smtClean="0"/>
              <a:t>stated, </a:t>
            </a:r>
            <a:r>
              <a:rPr lang="en-US" b="1" dirty="0" smtClean="0"/>
              <a:t>shared </a:t>
            </a:r>
            <a:r>
              <a:rPr lang="en-US" b="1" dirty="0" smtClean="0"/>
              <a:t>with public</a:t>
            </a:r>
          </a:p>
          <a:p>
            <a:r>
              <a:rPr lang="en-US" dirty="0" smtClean="0"/>
              <a:t>3: File with all qualitative/quantitative data</a:t>
            </a:r>
          </a:p>
          <a:p>
            <a:pPr lvl="1"/>
            <a:r>
              <a:rPr lang="en-US" dirty="0"/>
              <a:t>Includes measures of impact on student success / RPG</a:t>
            </a:r>
          </a:p>
          <a:p>
            <a:pPr lvl="1"/>
            <a:r>
              <a:rPr lang="en-US" dirty="0"/>
              <a:t>Qualitative measures, surveys, </a:t>
            </a:r>
            <a:r>
              <a:rPr lang="en-US" dirty="0" smtClean="0"/>
              <a:t>interviews</a:t>
            </a:r>
          </a:p>
          <a:p>
            <a:pPr lvl="1"/>
            <a:r>
              <a:rPr lang="en-US" b="1" dirty="0" smtClean="0"/>
              <a:t>Will not be shared with public</a:t>
            </a:r>
          </a:p>
          <a:p>
            <a:r>
              <a:rPr lang="en-US" dirty="0" smtClean="0"/>
              <a:t>4: High-Resolution photograph of team, students, or both</a:t>
            </a:r>
          </a:p>
          <a:p>
            <a:pPr lvl="1"/>
            <a:r>
              <a:rPr lang="en-US" b="1" dirty="0" smtClean="0"/>
              <a:t>At least </a:t>
            </a:r>
            <a:r>
              <a:rPr lang="en-US" dirty="0" smtClean="0"/>
              <a:t>800x600 pixels (width x </a:t>
            </a:r>
            <a:r>
              <a:rPr lang="en-US" dirty="0" smtClean="0"/>
              <a:t>height), </a:t>
            </a:r>
            <a:r>
              <a:rPr lang="en-US" b="1" dirty="0" smtClean="0"/>
              <a:t>shared </a:t>
            </a:r>
            <a:r>
              <a:rPr lang="en-US" b="1" dirty="0" smtClean="0"/>
              <a:t>with </a:t>
            </a:r>
            <a:r>
              <a:rPr lang="en-US" b="1" dirty="0" smtClean="0"/>
              <a:t>public</a:t>
            </a:r>
          </a:p>
          <a:p>
            <a:r>
              <a:rPr lang="en-US" b="1" dirty="0" smtClean="0"/>
              <a:t>5. Invoice for second payment, ½ the grant amount</a:t>
            </a:r>
          </a:p>
          <a:p>
            <a:pPr lvl="1"/>
            <a:r>
              <a:rPr lang="en-US" b="1" dirty="0" smtClean="0"/>
              <a:t>Allows ALG to start the payment process as soon as Final Reports are checked</a:t>
            </a:r>
          </a:p>
          <a:p>
            <a:pPr lvl="1"/>
            <a:r>
              <a:rPr lang="en-US" dirty="0" smtClean="0"/>
              <a:t>Not shared with public</a:t>
            </a:r>
          </a:p>
          <a:p>
            <a:pPr lvl="1"/>
            <a:endParaRPr lang="en-US" b="1" dirty="0" smtClean="0"/>
          </a:p>
          <a:p>
            <a:pPr lvl="1"/>
            <a:endParaRPr lang="en-US" dirty="0" smtClean="0"/>
          </a:p>
        </p:txBody>
      </p:sp>
    </p:spTree>
    <p:extLst>
      <p:ext uri="{BB962C8B-B14F-4D97-AF65-F5344CB8AC3E}">
        <p14:creationId xmlns:p14="http://schemas.microsoft.com/office/powerpoint/2010/main" val="3891132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Final Report</a:t>
            </a:r>
            <a:endParaRPr lang="en-US" dirty="0"/>
          </a:p>
        </p:txBody>
      </p:sp>
      <p:pic>
        <p:nvPicPr>
          <p:cNvPr id="4" name="Picture 3"/>
          <p:cNvPicPr>
            <a:picLocks noChangeAspect="1"/>
          </p:cNvPicPr>
          <p:nvPr/>
        </p:nvPicPr>
        <p:blipFill>
          <a:blip r:embed="rId3"/>
          <a:stretch>
            <a:fillRect/>
          </a:stretch>
        </p:blipFill>
        <p:spPr>
          <a:xfrm>
            <a:off x="4572000" y="3962400"/>
            <a:ext cx="7058025" cy="2676525"/>
          </a:xfrm>
          <a:prstGeom prst="rect">
            <a:avLst/>
          </a:prstGeom>
        </p:spPr>
      </p:pic>
      <p:pic>
        <p:nvPicPr>
          <p:cNvPr id="5" name="Picture 4"/>
          <p:cNvPicPr>
            <a:picLocks noChangeAspect="1"/>
          </p:cNvPicPr>
          <p:nvPr/>
        </p:nvPicPr>
        <p:blipFill>
          <a:blip r:embed="rId4"/>
          <a:stretch>
            <a:fillRect/>
          </a:stretch>
        </p:blipFill>
        <p:spPr>
          <a:xfrm>
            <a:off x="4491037" y="1066800"/>
            <a:ext cx="7219950" cy="2695575"/>
          </a:xfrm>
          <a:prstGeom prst="rect">
            <a:avLst/>
          </a:prstGeom>
        </p:spPr>
      </p:pic>
      <p:sp>
        <p:nvSpPr>
          <p:cNvPr id="7" name="Content Placeholder 1"/>
          <p:cNvSpPr>
            <a:spLocks noGrp="1"/>
          </p:cNvSpPr>
          <p:nvPr>
            <p:ph idx="1"/>
          </p:nvPr>
        </p:nvSpPr>
        <p:spPr>
          <a:xfrm>
            <a:off x="1295400" y="1978003"/>
            <a:ext cx="2813634" cy="873168"/>
          </a:xfrm>
        </p:spPr>
        <p:txBody>
          <a:bodyPr>
            <a:noAutofit/>
          </a:bodyPr>
          <a:lstStyle/>
          <a:p>
            <a:pPr marL="0" indent="0">
              <a:buNone/>
            </a:pPr>
            <a:r>
              <a:rPr lang="en-US" sz="2400" dirty="0" smtClean="0"/>
              <a:t>Please take a photo like this…</a:t>
            </a:r>
          </a:p>
        </p:txBody>
      </p:sp>
      <p:sp>
        <p:nvSpPr>
          <p:cNvPr id="8" name="Content Placeholder 1"/>
          <p:cNvSpPr txBox="1">
            <a:spLocks/>
          </p:cNvSpPr>
          <p:nvPr/>
        </p:nvSpPr>
        <p:spPr>
          <a:xfrm>
            <a:off x="1296955" y="4724400"/>
            <a:ext cx="2813634" cy="87316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2400" dirty="0" smtClean="0"/>
              <a:t>Or it will wind up looking like this…</a:t>
            </a:r>
          </a:p>
        </p:txBody>
      </p:sp>
    </p:spTree>
    <p:extLst>
      <p:ext uri="{BB962C8B-B14F-4D97-AF65-F5344CB8AC3E}">
        <p14:creationId xmlns:p14="http://schemas.microsoft.com/office/powerpoint/2010/main" val="2649357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466925"/>
            <a:ext cx="6448425" cy="5572125"/>
          </a:xfrm>
          <a:prstGeom prst="rect">
            <a:avLst/>
          </a:prstGeom>
        </p:spPr>
      </p:pic>
      <p:pic>
        <p:nvPicPr>
          <p:cNvPr id="5" name="Picture 4"/>
          <p:cNvPicPr>
            <a:picLocks noChangeAspect="1"/>
          </p:cNvPicPr>
          <p:nvPr/>
        </p:nvPicPr>
        <p:blipFill>
          <a:blip r:embed="rId4"/>
          <a:stretch>
            <a:fillRect/>
          </a:stretch>
        </p:blipFill>
        <p:spPr>
          <a:xfrm>
            <a:off x="6448425" y="1152983"/>
            <a:ext cx="7013546" cy="3676550"/>
          </a:xfrm>
          <a:prstGeom prst="rect">
            <a:avLst/>
          </a:prstGeom>
        </p:spPr>
      </p:pic>
      <p:pic>
        <p:nvPicPr>
          <p:cNvPr id="6" name="Picture 5"/>
          <p:cNvPicPr>
            <a:picLocks noChangeAspect="1"/>
          </p:cNvPicPr>
          <p:nvPr/>
        </p:nvPicPr>
        <p:blipFill>
          <a:blip r:embed="rId5"/>
          <a:stretch>
            <a:fillRect/>
          </a:stretch>
        </p:blipFill>
        <p:spPr>
          <a:xfrm>
            <a:off x="6431882" y="4757135"/>
            <a:ext cx="5760118" cy="1242632"/>
          </a:xfrm>
          <a:prstGeom prst="rect">
            <a:avLst/>
          </a:prstGeom>
        </p:spPr>
      </p:pic>
    </p:spTree>
    <p:extLst>
      <p:ext uri="{BB962C8B-B14F-4D97-AF65-F5344CB8AC3E}">
        <p14:creationId xmlns:p14="http://schemas.microsoft.com/office/powerpoint/2010/main" val="821563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57200" y="914400"/>
            <a:ext cx="10810370" cy="4890807"/>
          </a:xfrm>
          <a:prstGeom prst="rect">
            <a:avLst/>
          </a:prstGeom>
        </p:spPr>
      </p:pic>
    </p:spTree>
    <p:extLst>
      <p:ext uri="{BB962C8B-B14F-4D97-AF65-F5344CB8AC3E}">
        <p14:creationId xmlns:p14="http://schemas.microsoft.com/office/powerpoint/2010/main" val="1414147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989369" y="1524000"/>
            <a:ext cx="7174425" cy="3214230"/>
          </a:xfrm>
          <a:prstGeom prst="rect">
            <a:avLst/>
          </a:prstGeom>
        </p:spPr>
      </p:pic>
    </p:spTree>
    <p:extLst>
      <p:ext uri="{BB962C8B-B14F-4D97-AF65-F5344CB8AC3E}">
        <p14:creationId xmlns:p14="http://schemas.microsoft.com/office/powerpoint/2010/main" val="770068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286000" y="53928"/>
            <a:ext cx="6781800" cy="6804072"/>
          </a:xfrm>
          <a:prstGeom prst="rect">
            <a:avLst/>
          </a:prstGeom>
        </p:spPr>
      </p:pic>
    </p:spTree>
    <p:extLst>
      <p:ext uri="{BB962C8B-B14F-4D97-AF65-F5344CB8AC3E}">
        <p14:creationId xmlns:p14="http://schemas.microsoft.com/office/powerpoint/2010/main" val="84566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3"/>
          <a:srcRect l="1" r="682"/>
          <a:stretch/>
        </p:blipFill>
        <p:spPr>
          <a:xfrm>
            <a:off x="1884421" y="-63948"/>
            <a:ext cx="8097779" cy="3545513"/>
          </a:xfrm>
          <a:prstGeom prst="rect">
            <a:avLst/>
          </a:prstGeom>
        </p:spPr>
      </p:pic>
      <p:pic>
        <p:nvPicPr>
          <p:cNvPr id="6" name="Picture 5"/>
          <p:cNvPicPr>
            <a:picLocks noChangeAspect="1"/>
          </p:cNvPicPr>
          <p:nvPr/>
        </p:nvPicPr>
        <p:blipFill rotWithShape="1">
          <a:blip r:embed="rId4"/>
          <a:srcRect l="1" r="228" b="57201"/>
          <a:stretch/>
        </p:blipFill>
        <p:spPr>
          <a:xfrm>
            <a:off x="1871409" y="3474219"/>
            <a:ext cx="8110792" cy="2545582"/>
          </a:xfrm>
          <a:prstGeom prst="rect">
            <a:avLst/>
          </a:prstGeom>
        </p:spPr>
      </p:pic>
    </p:spTree>
    <p:extLst>
      <p:ext uri="{BB962C8B-B14F-4D97-AF65-F5344CB8AC3E}">
        <p14:creationId xmlns:p14="http://schemas.microsoft.com/office/powerpoint/2010/main" val="477191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a:t>
            </a:r>
            <a:endParaRPr lang="en-US" dirty="0"/>
          </a:p>
        </p:txBody>
      </p:sp>
      <p:sp>
        <p:nvSpPr>
          <p:cNvPr id="5" name="Content Placeholder 1"/>
          <p:cNvSpPr>
            <a:spLocks noGrp="1"/>
          </p:cNvSpPr>
          <p:nvPr>
            <p:ph idx="1"/>
          </p:nvPr>
        </p:nvSpPr>
        <p:spPr>
          <a:xfrm>
            <a:off x="1104293" y="1676400"/>
            <a:ext cx="8946541" cy="4195481"/>
          </a:xfrm>
        </p:spPr>
        <p:txBody>
          <a:bodyPr>
            <a:normAutofit fontScale="92500" lnSpcReduction="10000"/>
          </a:bodyPr>
          <a:lstStyle/>
          <a:p>
            <a:r>
              <a:rPr lang="en-US" sz="2400" b="1" dirty="0"/>
              <a:t>Jeff Gallant: </a:t>
            </a:r>
            <a:r>
              <a:rPr lang="en-US" sz="2400" dirty="0"/>
              <a:t>Program Manager, Affordable Learning </a:t>
            </a:r>
            <a:r>
              <a:rPr lang="en-US" sz="2400" dirty="0" smtClean="0"/>
              <a:t>Georgia, </a:t>
            </a:r>
            <a:r>
              <a:rPr lang="en-US" sz="2400" dirty="0"/>
              <a:t>Board of Regents, USG</a:t>
            </a:r>
          </a:p>
          <a:p>
            <a:pPr lvl="1"/>
            <a:r>
              <a:rPr lang="en-US" sz="2400" dirty="0"/>
              <a:t>Ongoing point of contact for Service Level Agreements</a:t>
            </a:r>
          </a:p>
          <a:p>
            <a:pPr lvl="1"/>
            <a:r>
              <a:rPr lang="en-US" sz="2400" dirty="0"/>
              <a:t>Ongoing point of contact for implementation assistance and compliance </a:t>
            </a:r>
            <a:r>
              <a:rPr lang="en-US" sz="2400" dirty="0" smtClean="0"/>
              <a:t>reporting </a:t>
            </a:r>
          </a:p>
          <a:p>
            <a:pPr lvl="1"/>
            <a:r>
              <a:rPr lang="en-US" sz="2400" dirty="0" smtClean="0">
                <a:hlinkClick r:id="rId3"/>
              </a:rPr>
              <a:t>Jeff.Gallant@usg.edu</a:t>
            </a:r>
            <a:endParaRPr lang="en-US" sz="2400" dirty="0" smtClean="0"/>
          </a:p>
          <a:p>
            <a:r>
              <a:rPr lang="en-US" sz="2400" b="1" dirty="0" smtClean="0"/>
              <a:t>Marie Lasseter:</a:t>
            </a:r>
            <a:r>
              <a:rPr lang="en-US" sz="2400" dirty="0" smtClean="0"/>
              <a:t> Director, Academic Technologies, Affordable Learning Georgia, Board of Regents, USG</a:t>
            </a:r>
          </a:p>
          <a:p>
            <a:pPr lvl="1"/>
            <a:r>
              <a:rPr lang="en-US" sz="2400" dirty="0" smtClean="0"/>
              <a:t>Ongoing point of contact for open education, pedagogical / instructional design questions</a:t>
            </a:r>
          </a:p>
          <a:p>
            <a:pPr lvl="1"/>
            <a:r>
              <a:rPr lang="en-US" sz="2400" dirty="0" smtClean="0">
                <a:hlinkClick r:id="rId4"/>
              </a:rPr>
              <a:t>Marie.Lasseter@usg.edu</a:t>
            </a:r>
            <a:r>
              <a:rPr lang="en-US" sz="2400" dirty="0" smtClean="0"/>
              <a:t> </a:t>
            </a:r>
          </a:p>
          <a:p>
            <a:pPr marL="0" indent="0">
              <a:buNone/>
            </a:pPr>
            <a:endParaRPr lang="en-US" dirty="0" smtClean="0"/>
          </a:p>
        </p:txBody>
      </p:sp>
    </p:spTree>
    <p:extLst>
      <p:ext uri="{BB962C8B-B14F-4D97-AF65-F5344CB8AC3E}">
        <p14:creationId xmlns:p14="http://schemas.microsoft.com/office/powerpoint/2010/main" val="972789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43765" b="1158"/>
          <a:stretch/>
        </p:blipFill>
        <p:spPr>
          <a:xfrm>
            <a:off x="1447800" y="1524000"/>
            <a:ext cx="9144000" cy="3684683"/>
          </a:xfrm>
          <a:prstGeom prst="rect">
            <a:avLst/>
          </a:prstGeom>
        </p:spPr>
      </p:pic>
    </p:spTree>
    <p:extLst>
      <p:ext uri="{BB962C8B-B14F-4D97-AF65-F5344CB8AC3E}">
        <p14:creationId xmlns:p14="http://schemas.microsoft.com/office/powerpoint/2010/main" val="3973724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180919" y="23247"/>
            <a:ext cx="6791325" cy="8039100"/>
          </a:xfrm>
          <a:prstGeom prst="rect">
            <a:avLst/>
          </a:prstGeom>
        </p:spPr>
      </p:pic>
    </p:spTree>
    <p:extLst>
      <p:ext uri="{BB962C8B-B14F-4D97-AF65-F5344CB8AC3E}">
        <p14:creationId xmlns:p14="http://schemas.microsoft.com/office/powerpoint/2010/main" val="1193159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Reporting</a:t>
            </a:r>
            <a:endParaRPr lang="en-US" dirty="0"/>
          </a:p>
        </p:txBody>
      </p:sp>
      <p:sp>
        <p:nvSpPr>
          <p:cNvPr id="4" name="Content Placeholder 3"/>
          <p:cNvSpPr>
            <a:spLocks noGrp="1"/>
          </p:cNvSpPr>
          <p:nvPr>
            <p:ph idx="1"/>
          </p:nvPr>
        </p:nvSpPr>
        <p:spPr>
          <a:xfrm>
            <a:off x="875201" y="1524000"/>
            <a:ext cx="10021399" cy="4953000"/>
          </a:xfrm>
        </p:spPr>
        <p:txBody>
          <a:bodyPr>
            <a:normAutofit/>
          </a:bodyPr>
          <a:lstStyle/>
          <a:p>
            <a:pPr marL="0" indent="0">
              <a:buNone/>
            </a:pPr>
            <a:r>
              <a:rPr lang="en-US" sz="2600" dirty="0" smtClean="0"/>
              <a:t>Each </a:t>
            </a:r>
            <a:r>
              <a:rPr lang="en-US" sz="2600" dirty="0"/>
              <a:t>semester, </a:t>
            </a:r>
            <a:r>
              <a:rPr lang="en-US" sz="2600" dirty="0" smtClean="0"/>
              <a:t>your team submits </a:t>
            </a:r>
            <a:r>
              <a:rPr lang="en-US" sz="2600" dirty="0"/>
              <a:t>a status report, including this </a:t>
            </a:r>
            <a:r>
              <a:rPr lang="en-US" sz="2600" dirty="0" smtClean="0"/>
              <a:t>semester. </a:t>
            </a:r>
            <a:r>
              <a:rPr lang="en-US" sz="2600" dirty="0" smtClean="0"/>
              <a:t>Which report is determined by your timeline:</a:t>
            </a:r>
            <a:endParaRPr lang="en-US" sz="2600" dirty="0"/>
          </a:p>
          <a:p>
            <a:r>
              <a:rPr lang="en-US" sz="2600" dirty="0"/>
              <a:t>If it is </a:t>
            </a:r>
            <a:r>
              <a:rPr lang="en-US" sz="2600" b="1" dirty="0"/>
              <a:t>not</a:t>
            </a:r>
            <a:r>
              <a:rPr lang="en-US" sz="2600" dirty="0"/>
              <a:t> your final semester of instruction, submit a </a:t>
            </a:r>
            <a:r>
              <a:rPr lang="en-US" sz="2600" b="1" dirty="0"/>
              <a:t>Semester Status Report </a:t>
            </a:r>
            <a:r>
              <a:rPr lang="en-US" sz="2600" dirty="0"/>
              <a:t>at the end of the semester.</a:t>
            </a:r>
          </a:p>
          <a:p>
            <a:r>
              <a:rPr lang="en-US" sz="2600" dirty="0"/>
              <a:t>If it </a:t>
            </a:r>
            <a:r>
              <a:rPr lang="en-US" sz="2600" b="1" dirty="0"/>
              <a:t>is </a:t>
            </a:r>
            <a:r>
              <a:rPr lang="en-US" sz="2600" dirty="0"/>
              <a:t>your final semester, submit a </a:t>
            </a:r>
            <a:r>
              <a:rPr lang="en-US" sz="2600" b="1" dirty="0"/>
              <a:t>Final Report</a:t>
            </a:r>
            <a:r>
              <a:rPr lang="en-US" sz="2600" dirty="0"/>
              <a:t>.</a:t>
            </a:r>
          </a:p>
          <a:p>
            <a:r>
              <a:rPr lang="en-US" sz="2600" dirty="0"/>
              <a:t>All report links </a:t>
            </a:r>
            <a:r>
              <a:rPr lang="en-US" sz="2600" dirty="0" smtClean="0"/>
              <a:t>and deadlines will </a:t>
            </a:r>
            <a:r>
              <a:rPr lang="en-US" sz="2600" dirty="0"/>
              <a:t>be on the </a:t>
            </a:r>
            <a:r>
              <a:rPr lang="en-US" sz="2600" b="1" dirty="0"/>
              <a:t>Information for Round </a:t>
            </a:r>
            <a:r>
              <a:rPr lang="en-US" sz="2600" b="1" dirty="0" smtClean="0"/>
              <a:t>Eleven </a:t>
            </a:r>
            <a:r>
              <a:rPr lang="en-US" sz="2600" b="1" dirty="0"/>
              <a:t>Grantees </a:t>
            </a:r>
            <a:r>
              <a:rPr lang="en-US" sz="2600" b="1" dirty="0" smtClean="0"/>
              <a:t>page: </a:t>
            </a:r>
            <a:endParaRPr lang="en-US" sz="2600" b="1" dirty="0"/>
          </a:p>
          <a:p>
            <a:pPr lvl="1"/>
            <a:r>
              <a:rPr lang="en-US" sz="2400" b="1" dirty="0" smtClean="0"/>
              <a:t>affordablelearninggeorgia.org/about/r11_info</a:t>
            </a:r>
            <a:r>
              <a:rPr lang="en-US" sz="2400" b="1" dirty="0"/>
              <a:t> </a:t>
            </a:r>
            <a:endParaRPr lang="en-US" sz="2400" b="1" dirty="0" smtClean="0"/>
          </a:p>
          <a:p>
            <a:pPr lvl="1"/>
            <a:r>
              <a:rPr lang="en-US" sz="2200" b="1" dirty="0" smtClean="0"/>
              <a:t>Project </a:t>
            </a:r>
            <a:r>
              <a:rPr lang="en-US" sz="2200" b="1" dirty="0" smtClean="0"/>
              <a:t>leads: Please bookmark </a:t>
            </a:r>
            <a:r>
              <a:rPr lang="en-US" sz="2200" b="1" dirty="0" smtClean="0"/>
              <a:t>this</a:t>
            </a:r>
            <a:r>
              <a:rPr lang="en-US" sz="2200" b="1" dirty="0"/>
              <a:t> </a:t>
            </a:r>
            <a:r>
              <a:rPr lang="en-US" sz="2200" b="1" dirty="0" smtClean="0"/>
              <a:t>page as soon as possible!</a:t>
            </a:r>
            <a:endParaRPr lang="en-US" sz="2200" dirty="0"/>
          </a:p>
        </p:txBody>
      </p:sp>
    </p:spTree>
    <p:extLst>
      <p:ext uri="{BB962C8B-B14F-4D97-AF65-F5344CB8AC3E}">
        <p14:creationId xmlns:p14="http://schemas.microsoft.com/office/powerpoint/2010/main" val="845437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Planning Your Measures</a:t>
            </a:r>
            <a:endParaRPr lang="en-US" dirty="0"/>
          </a:p>
        </p:txBody>
      </p:sp>
      <p:sp>
        <p:nvSpPr>
          <p:cNvPr id="2" name="Content Placeholder 1"/>
          <p:cNvSpPr>
            <a:spLocks noGrp="1"/>
          </p:cNvSpPr>
          <p:nvPr>
            <p:ph idx="1"/>
          </p:nvPr>
        </p:nvSpPr>
        <p:spPr>
          <a:xfrm>
            <a:off x="1066193" y="1614445"/>
            <a:ext cx="9449407" cy="4195481"/>
          </a:xfrm>
        </p:spPr>
        <p:txBody>
          <a:bodyPr>
            <a:normAutofit/>
          </a:bodyPr>
          <a:lstStyle/>
          <a:p>
            <a:r>
              <a:rPr lang="en-US" sz="2800" dirty="0" smtClean="0"/>
              <a:t>Need to plan and consider how to capture/collect data that shows impact on student performance</a:t>
            </a:r>
          </a:p>
          <a:p>
            <a:r>
              <a:rPr lang="en-US" sz="2800" dirty="0" smtClean="0"/>
              <a:t>Need to plan and consider how to capture/collect qualitative evidence from students about their experience and satisfaction with the materials</a:t>
            </a:r>
          </a:p>
          <a:p>
            <a:r>
              <a:rPr lang="en-US" sz="2800" dirty="0" smtClean="0"/>
              <a:t>Consider IRB approvals if necessary</a:t>
            </a:r>
          </a:p>
          <a:p>
            <a:pPr lvl="1"/>
            <a:r>
              <a:rPr lang="en-US" sz="2600" dirty="0" smtClean="0"/>
              <a:t>Every institution’s IRB procedures are different!</a:t>
            </a:r>
          </a:p>
          <a:p>
            <a:pPr lvl="1"/>
            <a:endParaRPr lang="en-US" dirty="0" smtClean="0"/>
          </a:p>
        </p:txBody>
      </p:sp>
    </p:spTree>
    <p:extLst>
      <p:ext uri="{BB962C8B-B14F-4D97-AF65-F5344CB8AC3E}">
        <p14:creationId xmlns:p14="http://schemas.microsoft.com/office/powerpoint/2010/main" val="657653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Reporting Deadlines</a:t>
            </a:r>
            <a:endParaRPr lang="en-US" dirty="0"/>
          </a:p>
        </p:txBody>
      </p:sp>
      <p:sp>
        <p:nvSpPr>
          <p:cNvPr id="4" name="Content Placeholder 3"/>
          <p:cNvSpPr>
            <a:spLocks noGrp="1"/>
          </p:cNvSpPr>
          <p:nvPr>
            <p:ph idx="1"/>
          </p:nvPr>
        </p:nvSpPr>
        <p:spPr/>
        <p:txBody>
          <a:bodyPr>
            <a:normAutofit/>
          </a:bodyPr>
          <a:lstStyle/>
          <a:p>
            <a:r>
              <a:rPr lang="en-US" sz="3200" b="1" dirty="0" smtClean="0"/>
              <a:t>Spring </a:t>
            </a:r>
            <a:r>
              <a:rPr lang="en-US" sz="3200" b="1" dirty="0" smtClean="0"/>
              <a:t>2018: May 25, </a:t>
            </a:r>
            <a:r>
              <a:rPr lang="en-US" sz="3200" b="1" dirty="0" smtClean="0"/>
              <a:t>2018</a:t>
            </a:r>
          </a:p>
          <a:p>
            <a:r>
              <a:rPr lang="en-US" sz="3200" b="1" dirty="0" smtClean="0"/>
              <a:t>Summer 2018: August 17, 2018</a:t>
            </a:r>
          </a:p>
          <a:p>
            <a:r>
              <a:rPr lang="en-US" sz="3200" b="1" dirty="0" smtClean="0"/>
              <a:t>Fall 2018, December 21, 2018</a:t>
            </a:r>
          </a:p>
          <a:p>
            <a:pPr marL="0" indent="0">
              <a:buNone/>
            </a:pPr>
            <a:r>
              <a:rPr lang="en-US" sz="3200" b="1" dirty="0" smtClean="0"/>
              <a:t>These will be on the Information for Round Eleven Grantees Page. </a:t>
            </a:r>
            <a:endParaRPr lang="en-US" sz="3200" b="1" dirty="0"/>
          </a:p>
        </p:txBody>
      </p:sp>
    </p:spTree>
    <p:extLst>
      <p:ext uri="{BB962C8B-B14F-4D97-AF65-F5344CB8AC3E}">
        <p14:creationId xmlns:p14="http://schemas.microsoft.com/office/powerpoint/2010/main" val="2773657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_questions_1954.JPG"/>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964873" y="685800"/>
            <a:ext cx="6262254" cy="4724400"/>
          </a:xfrm>
        </p:spPr>
      </p:pic>
      <p:sp>
        <p:nvSpPr>
          <p:cNvPr id="3" name="Title 1"/>
          <p:cNvSpPr txBox="1">
            <a:spLocks/>
          </p:cNvSpPr>
          <p:nvPr/>
        </p:nvSpPr>
        <p:spPr>
          <a:xfrm>
            <a:off x="4495800" y="5545723"/>
            <a:ext cx="6172200" cy="11598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a:t>Questions?</a:t>
            </a:r>
          </a:p>
        </p:txBody>
      </p:sp>
    </p:spTree>
    <p:extLst>
      <p:ext uri="{BB962C8B-B14F-4D97-AF65-F5344CB8AC3E}">
        <p14:creationId xmlns:p14="http://schemas.microsoft.com/office/powerpoint/2010/main" val="3699034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Funding Works: Not Your Typical Grant</a:t>
            </a:r>
            <a:endParaRPr lang="en-US" dirty="0"/>
          </a:p>
        </p:txBody>
      </p:sp>
      <p:sp>
        <p:nvSpPr>
          <p:cNvPr id="4" name="Content Placeholder 3"/>
          <p:cNvSpPr>
            <a:spLocks noGrp="1"/>
          </p:cNvSpPr>
          <p:nvPr>
            <p:ph idx="1"/>
          </p:nvPr>
        </p:nvSpPr>
        <p:spPr>
          <a:xfrm>
            <a:off x="1103312" y="2052918"/>
            <a:ext cx="10174288" cy="4195481"/>
          </a:xfrm>
        </p:spPr>
        <p:txBody>
          <a:bodyPr>
            <a:noAutofit/>
          </a:bodyPr>
          <a:lstStyle/>
          <a:p>
            <a:r>
              <a:rPr lang="en-US" sz="2800" dirty="0"/>
              <a:t>Funding is not a direct stipend to the team members</a:t>
            </a:r>
          </a:p>
          <a:p>
            <a:r>
              <a:rPr lang="en-US" sz="2800" dirty="0"/>
              <a:t>Goes </a:t>
            </a:r>
            <a:r>
              <a:rPr lang="en-US" sz="2800" b="1" dirty="0"/>
              <a:t>to the institution to cover the team member’s time </a:t>
            </a:r>
            <a:r>
              <a:rPr lang="en-US" sz="2800" dirty="0"/>
              <a:t>(salary/release time/overload/replacement coverage), </a:t>
            </a:r>
            <a:r>
              <a:rPr lang="en-US" sz="2800" b="1" dirty="0"/>
              <a:t>project expenses </a:t>
            </a:r>
            <a:r>
              <a:rPr lang="en-US" sz="2800" dirty="0"/>
              <a:t>including related department needs, and </a:t>
            </a:r>
            <a:r>
              <a:rPr lang="en-US" sz="2800" b="1" dirty="0"/>
              <a:t>travel </a:t>
            </a:r>
            <a:r>
              <a:rPr lang="en-US" sz="2800" b="1" dirty="0" smtClean="0"/>
              <a:t>expenses.</a:t>
            </a:r>
          </a:p>
          <a:p>
            <a:r>
              <a:rPr lang="en-US" sz="2800" dirty="0"/>
              <a:t>Funding will be released to the sponsoring institutional office in two parts: </a:t>
            </a:r>
            <a:r>
              <a:rPr lang="en-US" sz="2800" b="1" dirty="0"/>
              <a:t>50% on return of the USG-drafted Service Level Agreement (SLA) with the original or modified proposal serving as the statement of work, and 50% on submission of the final report</a:t>
            </a:r>
            <a:r>
              <a:rPr lang="en-US" sz="2800" dirty="0"/>
              <a:t>.</a:t>
            </a:r>
          </a:p>
          <a:p>
            <a:endParaRPr lang="en-US" sz="2800" dirty="0"/>
          </a:p>
        </p:txBody>
      </p:sp>
    </p:spTree>
    <p:extLst>
      <p:ext uri="{BB962C8B-B14F-4D97-AF65-F5344CB8AC3E}">
        <p14:creationId xmlns:p14="http://schemas.microsoft.com/office/powerpoint/2010/main" val="4137259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endParaRPr lang="en-US" dirty="0"/>
          </a:p>
        </p:txBody>
      </p:sp>
      <p:sp>
        <p:nvSpPr>
          <p:cNvPr id="4" name="Content Placeholder 3"/>
          <p:cNvSpPr>
            <a:spLocks noGrp="1"/>
          </p:cNvSpPr>
          <p:nvPr>
            <p:ph idx="1"/>
          </p:nvPr>
        </p:nvSpPr>
        <p:spPr>
          <a:xfrm>
            <a:off x="671511" y="1600200"/>
            <a:ext cx="11088688" cy="4800599"/>
          </a:xfrm>
        </p:spPr>
        <p:txBody>
          <a:bodyPr>
            <a:noAutofit/>
          </a:bodyPr>
          <a:lstStyle/>
          <a:p>
            <a:r>
              <a:rPr lang="en-US" sz="2800" dirty="0"/>
              <a:t>Gives maximum </a:t>
            </a:r>
            <a:r>
              <a:rPr lang="en-US" sz="2800" b="1" dirty="0"/>
              <a:t>flexibility to the institution and the team </a:t>
            </a:r>
            <a:r>
              <a:rPr lang="en-US" sz="2800" dirty="0"/>
              <a:t>in terms of how many people and what types of skills are needed, amount of compensation vs. replacement of teaching load, and timing in terms of semesters of preparatory work vs. semesters of adoption</a:t>
            </a:r>
            <a:r>
              <a:rPr lang="en-US" sz="2800" dirty="0" smtClean="0"/>
              <a:t>.</a:t>
            </a:r>
          </a:p>
          <a:p>
            <a:r>
              <a:rPr lang="en-US" sz="2800" dirty="0" smtClean="0"/>
              <a:t>50%/50% further ensures that you have the resources you need to complete the project, and that the project will be completed by the Final Report deadline.</a:t>
            </a:r>
            <a:endParaRPr lang="en-US" sz="2800" dirty="0"/>
          </a:p>
        </p:txBody>
      </p:sp>
    </p:spTree>
    <p:extLst>
      <p:ext uri="{BB962C8B-B14F-4D97-AF65-F5344CB8AC3E}">
        <p14:creationId xmlns:p14="http://schemas.microsoft.com/office/powerpoint/2010/main" val="3415031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93289" cy="1400530"/>
          </a:xfrm>
        </p:spPr>
        <p:txBody>
          <a:bodyPr/>
          <a:lstStyle/>
          <a:p>
            <a:r>
              <a:rPr lang="en-US" dirty="0" smtClean="0"/>
              <a:t>Contact Your Business/Grants Office!</a:t>
            </a:r>
            <a:endParaRPr lang="en-US" dirty="0"/>
          </a:p>
        </p:txBody>
      </p:sp>
      <p:sp>
        <p:nvSpPr>
          <p:cNvPr id="4" name="Content Placeholder 3"/>
          <p:cNvSpPr>
            <a:spLocks noGrp="1"/>
          </p:cNvSpPr>
          <p:nvPr>
            <p:ph idx="1"/>
          </p:nvPr>
        </p:nvSpPr>
        <p:spPr>
          <a:xfrm>
            <a:off x="762000" y="1600200"/>
            <a:ext cx="10972800" cy="4876800"/>
          </a:xfrm>
        </p:spPr>
        <p:txBody>
          <a:bodyPr>
            <a:noAutofit/>
          </a:bodyPr>
          <a:lstStyle/>
          <a:p>
            <a:r>
              <a:rPr lang="en-US" sz="2400" dirty="0"/>
              <a:t>The proposing team should </a:t>
            </a:r>
            <a:r>
              <a:rPr lang="en-US" sz="2400" b="1" dirty="0"/>
              <a:t>coordinate as necessary with their departments and institutional sponsors </a:t>
            </a:r>
            <a:r>
              <a:rPr lang="en-US" sz="2400" dirty="0"/>
              <a:t>to determine how to handle the distribution, including amounts, release </a:t>
            </a:r>
            <a:r>
              <a:rPr lang="en-US" sz="2400" dirty="0" smtClean="0"/>
              <a:t>time/overload/salary/replacement, </a:t>
            </a:r>
            <a:r>
              <a:rPr lang="en-US" sz="2400" dirty="0"/>
              <a:t>as well as semester(s). </a:t>
            </a:r>
          </a:p>
          <a:p>
            <a:r>
              <a:rPr lang="en-US" sz="2400" dirty="0" smtClean="0"/>
              <a:t>Your business/grants office needs to know the following: </a:t>
            </a:r>
          </a:p>
          <a:p>
            <a:pPr marL="0" indent="0">
              <a:buNone/>
            </a:pPr>
            <a:r>
              <a:rPr lang="en-US" sz="2400" dirty="0" smtClean="0"/>
              <a:t>These </a:t>
            </a:r>
            <a:r>
              <a:rPr lang="en-US" sz="2400" dirty="0"/>
              <a:t>grants, while competitively earned, are essentially special </a:t>
            </a:r>
            <a:r>
              <a:rPr lang="en-US" sz="2400" b="1" dirty="0"/>
              <a:t>allocations of state funds </a:t>
            </a:r>
            <a:r>
              <a:rPr lang="en-US" sz="2400" dirty="0"/>
              <a:t>for </a:t>
            </a:r>
            <a:r>
              <a:rPr lang="en-US" sz="2400" dirty="0" smtClean="0"/>
              <a:t>the implementation and creation </a:t>
            </a:r>
            <a:r>
              <a:rPr lang="en-US" sz="2400" dirty="0"/>
              <a:t>of affordable learning resources.  </a:t>
            </a:r>
            <a:endParaRPr lang="en-US" sz="2400" dirty="0" smtClean="0"/>
          </a:p>
          <a:p>
            <a:pPr marL="0" indent="0">
              <a:buNone/>
            </a:pPr>
            <a:r>
              <a:rPr lang="en-US" sz="2400" dirty="0" smtClean="0"/>
              <a:t>These </a:t>
            </a:r>
            <a:r>
              <a:rPr lang="en-US" sz="2400" dirty="0"/>
              <a:t>grants are </a:t>
            </a:r>
            <a:r>
              <a:rPr lang="en-US" sz="2400" b="1" dirty="0"/>
              <a:t>not the same as federal grants</a:t>
            </a:r>
            <a:r>
              <a:rPr lang="en-US" sz="2400" dirty="0"/>
              <a:t> where indirect costs are considered a part of the grant costs.  Direct costs, such as salaries, fringes, </a:t>
            </a:r>
            <a:r>
              <a:rPr lang="en-US" sz="2400" dirty="0" smtClean="0"/>
              <a:t>and supplies </a:t>
            </a:r>
            <a:r>
              <a:rPr lang="en-US" sz="2400" dirty="0"/>
              <a:t>are fine.</a:t>
            </a:r>
          </a:p>
        </p:txBody>
      </p:sp>
    </p:spTree>
    <p:extLst>
      <p:ext uri="{BB962C8B-B14F-4D97-AF65-F5344CB8AC3E}">
        <p14:creationId xmlns:p14="http://schemas.microsoft.com/office/powerpoint/2010/main" val="1552898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Service Level Agreement (SLA)</a:t>
            </a:r>
            <a:endParaRPr lang="en-US" dirty="0"/>
          </a:p>
        </p:txBody>
      </p:sp>
      <p:pic>
        <p:nvPicPr>
          <p:cNvPr id="2" name="Picture 1" descr="ALG_Grant_SLA_FinalTemplate_Page_01.jpg"/>
          <p:cNvPicPr>
            <a:picLocks noChangeAspect="1"/>
          </p:cNvPicPr>
          <p:nvPr/>
        </p:nvPicPr>
        <p:blipFill rotWithShape="1">
          <a:blip r:embed="rId3" cstate="print">
            <a:extLst>
              <a:ext uri="{28A0092B-C50C-407E-A947-70E740481C1C}">
                <a14:useLocalDpi xmlns:a14="http://schemas.microsoft.com/office/drawing/2010/main" val="0"/>
              </a:ext>
            </a:extLst>
          </a:blip>
          <a:srcRect l="-261" t="530" r="1509" b="44922"/>
          <a:stretch/>
        </p:blipFill>
        <p:spPr>
          <a:xfrm>
            <a:off x="5791200" y="1725106"/>
            <a:ext cx="6192606" cy="4426684"/>
          </a:xfrm>
          <a:prstGeom prst="rect">
            <a:avLst/>
          </a:prstGeom>
          <a:ln w="3175" cmpd="sng">
            <a:solidFill>
              <a:schemeClr val="tx1"/>
            </a:solidFill>
          </a:ln>
        </p:spPr>
      </p:pic>
      <p:sp>
        <p:nvSpPr>
          <p:cNvPr id="6" name="Content Placeholder 5"/>
          <p:cNvSpPr>
            <a:spLocks noGrp="1"/>
          </p:cNvSpPr>
          <p:nvPr>
            <p:ph idx="1"/>
          </p:nvPr>
        </p:nvSpPr>
        <p:spPr>
          <a:xfrm>
            <a:off x="304800" y="1628497"/>
            <a:ext cx="5486400" cy="4619902"/>
          </a:xfrm>
        </p:spPr>
        <p:txBody>
          <a:bodyPr>
            <a:noAutofit/>
          </a:bodyPr>
          <a:lstStyle/>
          <a:p>
            <a:r>
              <a:rPr lang="en-US" sz="2400" dirty="0" smtClean="0"/>
              <a:t>“Boilerplate” intergovernmental legal document ensuring that:</a:t>
            </a:r>
          </a:p>
          <a:p>
            <a:pPr lvl="1"/>
            <a:r>
              <a:rPr lang="en-US" sz="2000" dirty="0" smtClean="0"/>
              <a:t>We fund the work in the Statement of Work, which is your proposal, and</a:t>
            </a:r>
          </a:p>
          <a:p>
            <a:pPr lvl="1"/>
            <a:r>
              <a:rPr lang="en-US" sz="2000" dirty="0" smtClean="0"/>
              <a:t>Your institution ensures the work is completed by the deadline</a:t>
            </a:r>
          </a:p>
          <a:p>
            <a:r>
              <a:rPr lang="en-US" sz="2400" dirty="0" smtClean="0"/>
              <a:t>Foundational document for all Textbook Transformation Grant funding</a:t>
            </a:r>
          </a:p>
          <a:p>
            <a:r>
              <a:rPr lang="en-US" sz="2400" dirty="0" smtClean="0"/>
              <a:t>Includes deadlines (ensure that your Final Semester is correct!) </a:t>
            </a:r>
            <a:endParaRPr lang="en-US" sz="2400" dirty="0"/>
          </a:p>
        </p:txBody>
      </p:sp>
    </p:spTree>
    <p:extLst>
      <p:ext uri="{BB962C8B-B14F-4D97-AF65-F5344CB8AC3E}">
        <p14:creationId xmlns:p14="http://schemas.microsoft.com/office/powerpoint/2010/main" val="498897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Steps: From SLA to Funding</a:t>
            </a:r>
            <a:endParaRPr lang="en-US" dirty="0"/>
          </a:p>
        </p:txBody>
      </p:sp>
      <p:sp>
        <p:nvSpPr>
          <p:cNvPr id="6" name="Content Placeholder 5"/>
          <p:cNvSpPr>
            <a:spLocks noGrp="1"/>
          </p:cNvSpPr>
          <p:nvPr>
            <p:ph idx="1"/>
          </p:nvPr>
        </p:nvSpPr>
        <p:spPr>
          <a:xfrm>
            <a:off x="1143000" y="1524000"/>
            <a:ext cx="9945688" cy="4876799"/>
          </a:xfrm>
        </p:spPr>
        <p:txBody>
          <a:bodyPr>
            <a:normAutofit fontScale="92500" lnSpcReduction="20000"/>
          </a:bodyPr>
          <a:lstStyle/>
          <a:p>
            <a:pPr marL="457200" indent="-457200">
              <a:buAutoNum type="arabicPeriod"/>
            </a:pPr>
            <a:r>
              <a:rPr lang="en-US" sz="2400" dirty="0" smtClean="0"/>
              <a:t>SLAs drafted by Jeff</a:t>
            </a:r>
          </a:p>
          <a:p>
            <a:pPr marL="457200" indent="-457200">
              <a:buAutoNum type="arabicPeriod"/>
            </a:pPr>
            <a:r>
              <a:rPr lang="en-US" sz="2400" dirty="0" smtClean="0"/>
              <a:t>SLAs distributed to Project Leads with detailed instructions</a:t>
            </a:r>
          </a:p>
          <a:p>
            <a:pPr marL="457200" indent="-457200">
              <a:buAutoNum type="arabicPeriod"/>
            </a:pPr>
            <a:r>
              <a:rPr lang="en-US" sz="2400" b="1" dirty="0" smtClean="0"/>
              <a:t>Project Leads read the SLA and forward to appropriate business or grants office</a:t>
            </a:r>
          </a:p>
          <a:p>
            <a:pPr marL="457200" indent="-457200">
              <a:buAutoNum type="arabicPeriod"/>
            </a:pPr>
            <a:r>
              <a:rPr lang="en-US" sz="2400" b="1" dirty="0" smtClean="0"/>
              <a:t>Signatures obtained by business office</a:t>
            </a:r>
          </a:p>
          <a:p>
            <a:pPr marL="457200" indent="-457200">
              <a:buAutoNum type="arabicPeriod"/>
            </a:pPr>
            <a:r>
              <a:rPr lang="en-US" sz="2400" dirty="0" smtClean="0"/>
              <a:t>SLA and the invoice for first payment (1/2 the award) sent to Jeff </a:t>
            </a:r>
            <a:r>
              <a:rPr lang="en-US" sz="2400" b="1" dirty="0" smtClean="0"/>
              <a:t>in one </a:t>
            </a:r>
            <a:r>
              <a:rPr lang="en-US" sz="2400" b="1" dirty="0" smtClean="0"/>
              <a:t>email</a:t>
            </a:r>
          </a:p>
          <a:p>
            <a:pPr marL="857250" lvl="1" indent="-457200">
              <a:buAutoNum type="arabicPeriod"/>
            </a:pPr>
            <a:r>
              <a:rPr lang="en-US" sz="2200" b="1" dirty="0" smtClean="0"/>
              <a:t>(Unless your office issues invoices only after they receive the executed SLA – this is a new development at some offices)</a:t>
            </a:r>
            <a:endParaRPr lang="en-US" sz="2200" b="1" dirty="0" smtClean="0"/>
          </a:p>
          <a:p>
            <a:pPr marL="457200" indent="-457200">
              <a:buAutoNum type="arabicPeriod"/>
            </a:pPr>
            <a:r>
              <a:rPr lang="en-US" sz="2400" dirty="0" smtClean="0"/>
              <a:t>Jeff </a:t>
            </a:r>
            <a:r>
              <a:rPr lang="en-US" sz="2400" dirty="0" smtClean="0"/>
              <a:t>enters signed documents into online system for Board of Regents approvals and signatures</a:t>
            </a:r>
          </a:p>
          <a:p>
            <a:pPr marL="457200" indent="-457200">
              <a:buAutoNum type="arabicPeriod"/>
            </a:pPr>
            <a:r>
              <a:rPr lang="en-US" sz="2400" dirty="0" smtClean="0"/>
              <a:t>Funds distributed from USG business office to institution: 50% now, 50% upon receiving Final </a:t>
            </a:r>
            <a:r>
              <a:rPr lang="en-US" sz="2400" dirty="0" smtClean="0"/>
              <a:t>Report </a:t>
            </a:r>
            <a:r>
              <a:rPr lang="en-US" sz="2400" b="1" dirty="0" smtClean="0"/>
              <a:t>with second invoice</a:t>
            </a:r>
            <a:endParaRPr lang="en-US" sz="2400" dirty="0" smtClean="0"/>
          </a:p>
          <a:p>
            <a:pPr marL="457200" indent="-457200">
              <a:buAutoNum type="arabicPeriod"/>
            </a:pPr>
            <a:r>
              <a:rPr lang="en-US" sz="2400" dirty="0" smtClean="0"/>
              <a:t>Jeff is point of contact for SLA status</a:t>
            </a:r>
          </a:p>
          <a:p>
            <a:pPr marL="457200" indent="-457200">
              <a:buAutoNum type="arabicPeriod"/>
            </a:pPr>
            <a:endParaRPr lang="en-US" dirty="0"/>
          </a:p>
        </p:txBody>
      </p:sp>
    </p:spTree>
    <p:extLst>
      <p:ext uri="{BB962C8B-B14F-4D97-AF65-F5344CB8AC3E}">
        <p14:creationId xmlns:p14="http://schemas.microsoft.com/office/powerpoint/2010/main" val="101080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Semester Status Report</a:t>
            </a:r>
            <a:endParaRPr lang="en-US" dirty="0"/>
          </a:p>
        </p:txBody>
      </p:sp>
      <p:sp>
        <p:nvSpPr>
          <p:cNvPr id="2" name="Content Placeholder 1"/>
          <p:cNvSpPr>
            <a:spLocks noGrp="1"/>
          </p:cNvSpPr>
          <p:nvPr>
            <p:ph idx="1"/>
          </p:nvPr>
        </p:nvSpPr>
        <p:spPr>
          <a:xfrm>
            <a:off x="990600" y="1881718"/>
            <a:ext cx="10287000" cy="2525755"/>
          </a:xfrm>
        </p:spPr>
        <p:txBody>
          <a:bodyPr>
            <a:noAutofit/>
          </a:bodyPr>
          <a:lstStyle/>
          <a:p>
            <a:pPr marL="0" indent="0">
              <a:buNone/>
            </a:pPr>
            <a:r>
              <a:rPr lang="en-US" sz="3200" dirty="0" smtClean="0"/>
              <a:t>Report is an online form</a:t>
            </a:r>
          </a:p>
          <a:p>
            <a:r>
              <a:rPr lang="en-US" sz="3200" dirty="0" smtClean="0"/>
              <a:t>Multiple-choice &amp; short paragraph questions</a:t>
            </a:r>
          </a:p>
          <a:p>
            <a:r>
              <a:rPr lang="en-US" sz="3200" dirty="0" smtClean="0"/>
              <a:t>Focused on project being on track for implementation in your final </a:t>
            </a:r>
            <a:r>
              <a:rPr lang="en-US" sz="3200" dirty="0" smtClean="0"/>
              <a:t>semester</a:t>
            </a:r>
          </a:p>
          <a:p>
            <a:r>
              <a:rPr lang="en-US" sz="3200" dirty="0" smtClean="0"/>
              <a:t>Link is always on the </a:t>
            </a:r>
            <a:r>
              <a:rPr lang="en-US" sz="3200" b="1" dirty="0" smtClean="0"/>
              <a:t>Information for Round 11 Grantees Page: </a:t>
            </a:r>
          </a:p>
          <a:p>
            <a:pPr lvl="1"/>
            <a:r>
              <a:rPr lang="en-US" sz="2800" b="1" dirty="0" smtClean="0"/>
              <a:t>http://affordablelearninggeorgia.org/about/r11_info/ </a:t>
            </a:r>
            <a:endParaRPr lang="en-US" sz="2800" dirty="0" smtClean="0"/>
          </a:p>
        </p:txBody>
      </p:sp>
    </p:spTree>
    <p:extLst>
      <p:ext uri="{BB962C8B-B14F-4D97-AF65-F5344CB8AC3E}">
        <p14:creationId xmlns:p14="http://schemas.microsoft.com/office/powerpoint/2010/main" val="407510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1752600" y="762000"/>
            <a:ext cx="4038600" cy="4953000"/>
          </a:xfrm>
          <a:prstGeom prst="rect">
            <a:avLst/>
          </a:prstGeom>
        </p:spPr>
      </p:pic>
      <p:pic>
        <p:nvPicPr>
          <p:cNvPr id="7" name="Picture 6"/>
          <p:cNvPicPr>
            <a:picLocks noChangeAspect="1"/>
          </p:cNvPicPr>
          <p:nvPr/>
        </p:nvPicPr>
        <p:blipFill>
          <a:blip r:embed="rId4"/>
          <a:stretch>
            <a:fillRect/>
          </a:stretch>
        </p:blipFill>
        <p:spPr>
          <a:xfrm>
            <a:off x="6346217" y="1066800"/>
            <a:ext cx="4810125" cy="4133850"/>
          </a:xfrm>
          <a:prstGeom prst="rect">
            <a:avLst/>
          </a:prstGeom>
        </p:spPr>
      </p:pic>
    </p:spTree>
    <p:extLst>
      <p:ext uri="{BB962C8B-B14F-4D97-AF65-F5344CB8AC3E}">
        <p14:creationId xmlns:p14="http://schemas.microsoft.com/office/powerpoint/2010/main" val="13355898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L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ALG_Template</Template>
  <TotalTime>10575</TotalTime>
  <Words>875</Words>
  <Application>Microsoft Office PowerPoint</Application>
  <PresentationFormat>Widescreen</PresentationFormat>
  <Paragraphs>102</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Cambria Math</vt:lpstr>
      <vt:lpstr>Century Gothic</vt:lpstr>
      <vt:lpstr>Wingdings 3</vt:lpstr>
      <vt:lpstr>ALG</vt:lpstr>
      <vt:lpstr>Ion</vt:lpstr>
      <vt:lpstr>Textbook Transformation Grants:  Grant Procedures</vt:lpstr>
      <vt:lpstr>Communications</vt:lpstr>
      <vt:lpstr>How Funding Works: Not Your Typical Grant</vt:lpstr>
      <vt:lpstr>Why? </vt:lpstr>
      <vt:lpstr>Contact Your Business/Grants Office!</vt:lpstr>
      <vt:lpstr>Service Level Agreement (SLA)</vt:lpstr>
      <vt:lpstr>Steps: From SLA to Funding</vt:lpstr>
      <vt:lpstr>Semester Status Report</vt:lpstr>
      <vt:lpstr>PowerPoint Presentation</vt:lpstr>
      <vt:lpstr>PowerPoint Presentation</vt:lpstr>
      <vt:lpstr>PowerPoint Presentation</vt:lpstr>
      <vt:lpstr>PowerPoint Presentation</vt:lpstr>
      <vt:lpstr>Final Report</vt:lpstr>
      <vt:lpstr>Final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Required Reporting</vt:lpstr>
      <vt:lpstr>Planning Your Measures</vt:lpstr>
      <vt:lpstr>Upcoming Reporting Deadlines</vt:lpstr>
      <vt:lpstr>PowerPoint Presentation</vt:lpstr>
    </vt:vector>
  </TitlesOfParts>
  <Company>Valdosta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William Gallant</dc:creator>
  <cp:lastModifiedBy>Jeff Gallant</cp:lastModifiedBy>
  <cp:revision>158</cp:revision>
  <cp:lastPrinted>2017-06-02T17:12:19Z</cp:lastPrinted>
  <dcterms:created xsi:type="dcterms:W3CDTF">2014-08-21T13:42:56Z</dcterms:created>
  <dcterms:modified xsi:type="dcterms:W3CDTF">2018-02-20T16:52:32Z</dcterms:modified>
</cp:coreProperties>
</file>