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39" r:id="rId3"/>
    <p:sldId id="386" r:id="rId4"/>
    <p:sldId id="387" r:id="rId5"/>
    <p:sldId id="388" r:id="rId6"/>
    <p:sldId id="322" r:id="rId7"/>
    <p:sldId id="389" r:id="rId8"/>
    <p:sldId id="323" r:id="rId9"/>
    <p:sldId id="332" r:id="rId10"/>
    <p:sldId id="375" r:id="rId11"/>
    <p:sldId id="390" r:id="rId12"/>
    <p:sldId id="391" r:id="rId13"/>
    <p:sldId id="392" r:id="rId14"/>
    <p:sldId id="354" r:id="rId15"/>
    <p:sldId id="393" r:id="rId16"/>
    <p:sldId id="394" r:id="rId17"/>
    <p:sldId id="357" r:id="rId18"/>
    <p:sldId id="381" r:id="rId19"/>
    <p:sldId id="385" r:id="rId20"/>
    <p:sldId id="336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8000"/>
    <a:srgbClr val="619B33"/>
    <a:srgbClr val="EBC322"/>
    <a:srgbClr val="191D3E"/>
    <a:srgbClr val="454746"/>
    <a:srgbClr val="DC5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62273" autoAdjust="0"/>
  </p:normalViewPr>
  <p:slideViewPr>
    <p:cSldViewPr snapToGrid="0" snapToObjects="1">
      <p:cViewPr varScale="1">
        <p:scale>
          <a:sx n="61" d="100"/>
          <a:sy n="61" d="100"/>
        </p:scale>
        <p:origin x="-2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6EC5D-53C4-DB4D-BE5A-664EF6693917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604B-5DE6-054B-9AE7-5EB856DD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283DC-4AD8-394A-8686-97792A61478F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8A5D4-720D-854D-ACFE-AD4FE782C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808CC-6298-4C48-BE04-C9BF4CE68E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kern="1200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8A5D4-720D-854D-ACFE-AD4FE782C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5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4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3FCC-1265-B14B-9336-7B54A6721A29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9DB8-AA9C-3043-B692-C1F9A260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6" Type="http://schemas.openxmlformats.org/officeDocument/2006/relationships/image" Target="../media/image21.emf"/><Relationship Id="rId1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1687" y="5455305"/>
            <a:ext cx="6685643" cy="1052286"/>
          </a:xfrm>
          <a:prstGeom prst="rect">
            <a:avLst/>
          </a:prstGeom>
          <a:solidFill>
            <a:srgbClr val="619B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6700" y="5666975"/>
            <a:ext cx="5455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venir Heavy"/>
                <a:cs typeface="Avenir Heavy"/>
              </a:rPr>
              <a:t>Peer-reviewed, quality OER</a:t>
            </a:r>
            <a:endParaRPr lang="en-US" sz="32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9" y="775473"/>
            <a:ext cx="4138307" cy="2949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6813" y="2849651"/>
            <a:ext cx="3465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LT Std 35 Light"/>
                <a:cs typeface="Avenir LT Std 35 Light"/>
              </a:rPr>
              <a:t>Nicole </a:t>
            </a:r>
            <a:r>
              <a:rPr lang="en-US" sz="3200" dirty="0" err="1">
                <a:latin typeface="Avenir LT Std 35 Light"/>
                <a:cs typeface="Avenir LT Std 35 Light"/>
              </a:rPr>
              <a:t>Finkbeiner</a:t>
            </a:r>
            <a:endParaRPr lang="en-US" sz="3200" dirty="0">
              <a:latin typeface="Avenir LT Std 35 Light"/>
              <a:cs typeface="Avenir LT Std 35 Light"/>
            </a:endParaRPr>
          </a:p>
          <a:p>
            <a:r>
              <a:rPr lang="en-US" sz="2400" dirty="0" smtClean="0">
                <a:latin typeface="Avenir LT Std 35 Light"/>
                <a:cs typeface="Avenir LT Std 35 Light"/>
              </a:rPr>
              <a:t>Associate Director</a:t>
            </a:r>
          </a:p>
          <a:p>
            <a:r>
              <a:rPr lang="en-US" sz="2400" dirty="0" smtClean="0">
                <a:latin typeface="Avenir LT Std 35 Light"/>
                <a:cs typeface="Avenir LT Std 35 Light"/>
              </a:rPr>
              <a:t>Institutional Relations</a:t>
            </a:r>
          </a:p>
        </p:txBody>
      </p:sp>
      <p:pic>
        <p:nvPicPr>
          <p:cNvPr id="9" name="Picture 8" descr="Ric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98" y="3948195"/>
            <a:ext cx="2432929" cy="10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7948" y="444852"/>
            <a:ext cx="1378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venir Heavy"/>
                <a:cs typeface="Avenir Heavy"/>
              </a:rPr>
              <a:t>Press</a:t>
            </a:r>
            <a:endParaRPr lang="en-US" sz="28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67467" y="286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hronicle of Higher 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183"/>
            <a:ext cx="9144000" cy="48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568839"/>
            <a:ext cx="611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OER Enhances Academic Freedom</a:t>
            </a:r>
            <a:endParaRPr lang="en-US" sz="2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667" y="2395528"/>
            <a:ext cx="8150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OER provides faculty with more choices for their courses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OER allows for permission free editing and adaptation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OER prevents faculty from being locked into a particular platform or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599" y="1764917"/>
            <a:ext cx="344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At the course </a:t>
            </a:r>
            <a:r>
              <a:rPr lang="en-US" sz="2800" dirty="0">
                <a:solidFill>
                  <a:srgbClr val="619B33"/>
                </a:solidFill>
                <a:latin typeface="Avenir Heavy"/>
                <a:cs typeface="Avenir Heavy"/>
              </a:rPr>
              <a:t>l</a:t>
            </a:r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evel:</a:t>
            </a:r>
            <a:endParaRPr lang="en-US" sz="28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599" y="4427081"/>
            <a:ext cx="3543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In the market place:</a:t>
            </a:r>
            <a:endParaRPr lang="en-US" sz="28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667" y="5021403"/>
            <a:ext cx="81508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OER should not be legislated or mandated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OER needs to stand on it’s own </a:t>
            </a:r>
            <a:r>
              <a:rPr lang="en-US" sz="2400" dirty="0" err="1" smtClean="0">
                <a:latin typeface="Avenir LT Std 35 Light"/>
                <a:cs typeface="Avenir LT Std 35 Light"/>
              </a:rPr>
              <a:t>vis</a:t>
            </a:r>
            <a:r>
              <a:rPr lang="en-US" sz="2400" dirty="0" smtClean="0">
                <a:latin typeface="Avenir LT Std 35 Light"/>
                <a:cs typeface="Avenir LT Std 35 Light"/>
              </a:rPr>
              <a:t> a </a:t>
            </a:r>
            <a:r>
              <a:rPr lang="en-US" sz="2400" dirty="0" err="1" smtClean="0">
                <a:latin typeface="Avenir LT Std 35 Light"/>
                <a:cs typeface="Avenir LT Std 35 Light"/>
              </a:rPr>
              <a:t>vis</a:t>
            </a:r>
            <a:r>
              <a:rPr lang="en-US" sz="2400" dirty="0" smtClean="0">
                <a:latin typeface="Avenir LT Std 35 Light"/>
                <a:cs typeface="Avenir LT Std 35 Light"/>
              </a:rPr>
              <a:t> publisher material</a:t>
            </a:r>
          </a:p>
        </p:txBody>
      </p:sp>
    </p:spTree>
    <p:extLst>
      <p:ext uri="{BB962C8B-B14F-4D97-AF65-F5344CB8AC3E}">
        <p14:creationId xmlns:p14="http://schemas.microsoft.com/office/powerpoint/2010/main" val="61775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568839"/>
            <a:ext cx="611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OER Enhances Academic Freedom</a:t>
            </a:r>
            <a:endParaRPr lang="en-US" sz="2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pic>
        <p:nvPicPr>
          <p:cNvPr id="2" name="Picture 1" descr="CC by licen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62" y="1667933"/>
            <a:ext cx="5880367" cy="2057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6062" y="3944268"/>
            <a:ext cx="8615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Distribute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Remix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Tweak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Build upon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Commercial use allowed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Only attribution required</a:t>
            </a:r>
          </a:p>
        </p:txBody>
      </p:sp>
    </p:spTree>
    <p:extLst>
      <p:ext uri="{BB962C8B-B14F-4D97-AF65-F5344CB8AC3E}">
        <p14:creationId xmlns:p14="http://schemas.microsoft.com/office/powerpoint/2010/main" val="42129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67467" y="286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4029" y="308272"/>
            <a:ext cx="81255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19B33"/>
                </a:solidFill>
                <a:latin typeface="Avenir Heavy"/>
                <a:cs typeface="Avenir Heavy"/>
              </a:rPr>
              <a:t>Customized Versions, Personalized Pages</a:t>
            </a:r>
            <a:endParaRPr lang="en-US" sz="32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pic>
        <p:nvPicPr>
          <p:cNvPr id="5" name="Picture 4" descr="Screen Shot 2014-02-20 at 4.3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44" y="1214980"/>
            <a:ext cx="6199913" cy="602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09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67467" y="286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6370" y="160774"/>
            <a:ext cx="7252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19B33"/>
                </a:solidFill>
                <a:latin typeface="Avenir Heavy"/>
                <a:cs typeface="Avenir Heavy"/>
              </a:rPr>
              <a:t>No Passwords, No Registrations, </a:t>
            </a:r>
          </a:p>
          <a:p>
            <a:pPr algn="ctr"/>
            <a:r>
              <a:rPr lang="en-US" sz="3600" dirty="0" smtClean="0">
                <a:solidFill>
                  <a:srgbClr val="619B33"/>
                </a:solidFill>
                <a:latin typeface="Avenir Heavy"/>
                <a:cs typeface="Avenir Heavy"/>
              </a:rPr>
              <a:t>Available in Many Formats</a:t>
            </a:r>
            <a:endParaRPr lang="en-US" sz="36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pic>
        <p:nvPicPr>
          <p:cNvPr id="5" name="Picture 4" descr="Sociology get this boo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2" y="1445771"/>
            <a:ext cx="8620421" cy="54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0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Knowledge Ecosystem.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6200" y="6629400"/>
            <a:ext cx="312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Only_point_five</a:t>
            </a:r>
            <a:r>
              <a:rPr lang="en-US" sz="800" dirty="0" smtClean="0"/>
              <a:t> (CC-BY-NC bit.ly/</a:t>
            </a:r>
            <a:r>
              <a:rPr lang="en-US" sz="800" dirty="0" err="1" smtClean="0"/>
              <a:t>HpxBgx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19049"/>
            <a:ext cx="4483100" cy="256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Heavy"/>
                <a:cs typeface="Avenir Heavy"/>
              </a:rPr>
              <a:t>Learning requires more than a book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9413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9785" y="370786"/>
            <a:ext cx="6261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Additional Resources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26" y="274638"/>
            <a:ext cx="1476175" cy="1052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284" y="1949271"/>
            <a:ext cx="8640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3600" dirty="0">
                <a:latin typeface="Avenir LT Std 35 Light"/>
                <a:cs typeface="Avenir LT Std 35 Light"/>
              </a:rPr>
              <a:t>Online homework (from partners</a:t>
            </a:r>
            <a:r>
              <a:rPr lang="en-US" sz="3600" dirty="0" smtClean="0">
                <a:latin typeface="Avenir LT Std 35 Light"/>
                <a:cs typeface="Avenir LT Std 35 Light"/>
              </a:rPr>
              <a:t>)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3600" dirty="0" smtClean="0">
                <a:latin typeface="Avenir LT Std 35 Light"/>
                <a:cs typeface="Avenir LT Std 35 Light"/>
              </a:rPr>
              <a:t>Online labs (from partners)</a:t>
            </a:r>
            <a:endParaRPr lang="en-US" sz="3600" dirty="0">
              <a:latin typeface="Avenir LT Std 35 Light"/>
              <a:cs typeface="Avenir LT Std 35 Light"/>
            </a:endParaRP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3600" dirty="0">
                <a:latin typeface="Avenir LT Std 35 Light"/>
                <a:cs typeface="Avenir LT Std 35 Light"/>
              </a:rPr>
              <a:t>Online practice (from partners)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3600" dirty="0">
                <a:latin typeface="Avenir LT Std 35 Light"/>
                <a:cs typeface="Avenir LT Std 35 Light"/>
              </a:rPr>
              <a:t>PowerPoint slides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3600" dirty="0">
                <a:latin typeface="Avenir LT Std 35 Light"/>
                <a:cs typeface="Avenir LT Std 35 Light"/>
              </a:rPr>
              <a:t>Pronunciation </a:t>
            </a:r>
            <a:r>
              <a:rPr lang="en-US" sz="3600" dirty="0" smtClean="0">
                <a:latin typeface="Avenir LT Std 35 Light"/>
                <a:cs typeface="Avenir LT Std 35 Light"/>
              </a:rPr>
              <a:t>guides</a:t>
            </a:r>
            <a:endParaRPr lang="en-US" sz="3600" dirty="0">
              <a:latin typeface="Avenir LT Std 35 Light"/>
              <a:cs typeface="Avenir LT Std 35 Light"/>
            </a:endParaRP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3600" dirty="0">
                <a:latin typeface="Avenir LT Std 35 Light"/>
                <a:cs typeface="Avenir LT Std 35 Light"/>
              </a:rPr>
              <a:t>Solution Manuals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3600" dirty="0">
                <a:latin typeface="Avenir LT Std 35 Light"/>
                <a:cs typeface="Avenir LT Std 35 Light"/>
              </a:rPr>
              <a:t>Test banks</a:t>
            </a:r>
          </a:p>
        </p:txBody>
      </p:sp>
    </p:spTree>
    <p:extLst>
      <p:ext uri="{BB962C8B-B14F-4D97-AF65-F5344CB8AC3E}">
        <p14:creationId xmlns:p14="http://schemas.microsoft.com/office/powerpoint/2010/main" val="162844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9785" y="370786"/>
            <a:ext cx="5837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Adopt/Recommend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284" y="2121323"/>
            <a:ext cx="78546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4400" dirty="0" smtClean="0">
                <a:latin typeface="Avenir LT Std 35 Light"/>
                <a:cs typeface="Avenir LT Std 35 Light"/>
              </a:rPr>
              <a:t>Adopt an OpenStax College book as the main textbook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4400" dirty="0" smtClean="0">
                <a:latin typeface="Avenir LT Std 35 Light"/>
                <a:cs typeface="Avenir LT Std 35 Light"/>
              </a:rPr>
              <a:t>Recommend an OpenStax College book as an option for studying/affordability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latin typeface="Avenir LT Std 35 Light"/>
              <a:cs typeface="Avenir LT Std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736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5537" y="449617"/>
            <a:ext cx="6155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venir Heavy"/>
                <a:cs typeface="Avenir Heavy"/>
              </a:rPr>
              <a:t>Instituitional</a:t>
            </a:r>
            <a:r>
              <a:rPr lang="en-US" sz="4400" dirty="0" smtClean="0">
                <a:solidFill>
                  <a:schemeClr val="bg1"/>
                </a:solidFill>
                <a:latin typeface="Avenir Heavy"/>
                <a:cs typeface="Avenir Heavy"/>
              </a:rPr>
              <a:t> Initiatives</a:t>
            </a:r>
            <a:endParaRPr lang="en-US" sz="44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543" y="1578358"/>
            <a:ext cx="79051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19B33"/>
                </a:solidFill>
                <a:latin typeface="Avenir Heavy"/>
                <a:cs typeface="Avenir Heavy"/>
              </a:rPr>
              <a:t>How to implement OER as an institution</a:t>
            </a:r>
            <a:endParaRPr lang="en-US" sz="32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43" y="2204447"/>
            <a:ext cx="86154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Textbook Heroes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Faculty pilots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Faculty support</a:t>
            </a:r>
          </a:p>
          <a:p>
            <a:pPr marL="1485900" lvl="2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Instructional Design/IT</a:t>
            </a:r>
          </a:p>
          <a:p>
            <a:pPr marL="1485900" lvl="2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Library</a:t>
            </a:r>
          </a:p>
          <a:p>
            <a:pPr marL="1485900" lvl="2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Incentives (not mandates)</a:t>
            </a:r>
          </a:p>
          <a:p>
            <a:pPr marL="2400300" lvl="4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Institutional grants</a:t>
            </a:r>
          </a:p>
          <a:p>
            <a:pPr marL="2400300" lvl="4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Student organization grants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Expressed support from administration</a:t>
            </a:r>
          </a:p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800" dirty="0" smtClean="0">
                <a:latin typeface="Avenir LT Std 35 Light"/>
                <a:cs typeface="Avenir LT Std 35 Light"/>
              </a:rPr>
              <a:t>OER training days/webinars</a:t>
            </a:r>
          </a:p>
        </p:txBody>
      </p:sp>
    </p:spTree>
    <p:extLst>
      <p:ext uri="{BB962C8B-B14F-4D97-AF65-F5344CB8AC3E}">
        <p14:creationId xmlns:p14="http://schemas.microsoft.com/office/powerpoint/2010/main" val="10828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378793"/>
            <a:ext cx="174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venir Heavy"/>
                <a:cs typeface="Avenir Heavy"/>
              </a:rPr>
              <a:t>FAQs</a:t>
            </a: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167467" y="286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8265" y="1592458"/>
            <a:ext cx="8062235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What’s the catch or obligation?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Do you plan on switching to a fee model?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“I don’t like X or you don’t have Y”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Do you have SSO?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May I adapt and distribute without permission?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Do you have comp copies?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With no sales reps how do I get service?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What about revisions?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Who do I call if I find an error?</a:t>
            </a:r>
          </a:p>
          <a:p>
            <a:pPr marL="457200" indent="-457200">
              <a:lnSpc>
                <a:spcPct val="130000"/>
              </a:lnSpc>
              <a:buClr>
                <a:srgbClr val="619B33"/>
              </a:buClr>
              <a:buFont typeface="+mj-lt"/>
              <a:buAutoNum type="arabicPeriod"/>
            </a:pPr>
            <a:r>
              <a:rPr lang="en-US" sz="2400" dirty="0" smtClean="0">
                <a:latin typeface="Avenir Book"/>
                <a:cs typeface="Avenir Book"/>
              </a:rPr>
              <a:t>Can my bookstore order physical copies?</a:t>
            </a:r>
          </a:p>
        </p:txBody>
      </p:sp>
    </p:spTree>
    <p:extLst>
      <p:ext uri="{BB962C8B-B14F-4D97-AF65-F5344CB8AC3E}">
        <p14:creationId xmlns:p14="http://schemas.microsoft.com/office/powerpoint/2010/main" val="408485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1727"/>
            <a:ext cx="7154333" cy="4186773"/>
          </a:xfrm>
          <a:prstGeom prst="rect">
            <a:avLst/>
          </a:prstGeom>
          <a:solidFill>
            <a:srgbClr val="619B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2" y="434841"/>
            <a:ext cx="59448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Avenir Heavy"/>
                <a:cs typeface="Avenir Heavy"/>
              </a:rPr>
              <a:t>$1,200</a:t>
            </a:r>
            <a:endParaRPr lang="en-US" sz="13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7809" y="5657671"/>
            <a:ext cx="427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Fixing the Broken Textbook Market report by U.S. PIRG Education Fund</a:t>
            </a:r>
          </a:p>
          <a:p>
            <a:pPr algn="r"/>
            <a:r>
              <a:rPr lang="en-US" dirty="0" smtClean="0"/>
              <a:t>January 2014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2" y="2841332"/>
            <a:ext cx="5944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30000" dirty="0" smtClean="0">
                <a:solidFill>
                  <a:schemeClr val="bg1"/>
                </a:solidFill>
                <a:latin typeface="Avenir Heavy"/>
                <a:cs typeface="Avenir Heavy"/>
              </a:rPr>
              <a:t>Average per year cost for textbooks and supplies</a:t>
            </a:r>
            <a:endParaRPr lang="en-US" sz="54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46638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1727"/>
            <a:ext cx="6685643" cy="2783117"/>
          </a:xfrm>
          <a:prstGeom prst="rect">
            <a:avLst/>
          </a:prstGeom>
          <a:solidFill>
            <a:srgbClr val="619B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93" y="3450155"/>
            <a:ext cx="4138307" cy="2949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50254"/>
            <a:ext cx="6685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venir Heavy"/>
                <a:cs typeface="Avenir Heavy"/>
              </a:rPr>
              <a:t>$30 MILLION SAVED!</a:t>
            </a:r>
            <a:endParaRPr lang="en-US" sz="72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17407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15" y="521739"/>
            <a:ext cx="5152506" cy="367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7142" y="4257496"/>
            <a:ext cx="49788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LT Std 35 Light"/>
                <a:cs typeface="Avenir LT Std 35 Light"/>
              </a:rPr>
              <a:t>Nicole </a:t>
            </a:r>
            <a:r>
              <a:rPr lang="en-US" sz="3600" dirty="0" err="1" smtClean="0">
                <a:latin typeface="Avenir LT Std 35 Light"/>
                <a:cs typeface="Avenir LT Std 35 Light"/>
              </a:rPr>
              <a:t>Finkbeiner</a:t>
            </a:r>
            <a:endParaRPr lang="en-US" sz="3600" dirty="0" smtClean="0">
              <a:latin typeface="Avenir LT Std 35 Light"/>
              <a:cs typeface="Avenir LT Std 35 Light"/>
            </a:endParaRPr>
          </a:p>
          <a:p>
            <a:pPr algn="ctr"/>
            <a:r>
              <a:rPr lang="en-US" sz="2800" dirty="0" smtClean="0">
                <a:latin typeface="Avenir LT Std 35 Light"/>
                <a:cs typeface="Avenir LT Std 35 Light"/>
              </a:rPr>
              <a:t>Associate Director, Institutional Relations</a:t>
            </a:r>
          </a:p>
          <a:p>
            <a:pPr algn="ctr"/>
            <a:r>
              <a:rPr lang="en-US" sz="2800" dirty="0" err="1" smtClean="0">
                <a:latin typeface="Avenir LT Std 35 Light"/>
                <a:cs typeface="Avenir LT Std 35 Light"/>
              </a:rPr>
              <a:t>nicolef@rice.edu</a:t>
            </a:r>
            <a:endParaRPr lang="en-US" sz="2800" dirty="0" smtClean="0">
              <a:latin typeface="Avenir LT Std 35 Light"/>
              <a:cs typeface="Avenir LT Std 35 Light"/>
            </a:endParaRPr>
          </a:p>
          <a:p>
            <a:pPr algn="ctr"/>
            <a:r>
              <a:rPr lang="en-US" sz="2800" dirty="0" smtClean="0">
                <a:latin typeface="Avenir LT Std 35 Light"/>
                <a:cs typeface="Avenir LT Std 35 Light"/>
              </a:rPr>
              <a:t>713-348-2972</a:t>
            </a:r>
            <a:endParaRPr lang="en-US" sz="3200" dirty="0">
              <a:latin typeface="Avenir LT Std 35 Light"/>
              <a:cs typeface="Avenir LT Std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857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1727"/>
            <a:ext cx="7154333" cy="4186773"/>
          </a:xfrm>
          <a:prstGeom prst="rect">
            <a:avLst/>
          </a:prstGeom>
          <a:solidFill>
            <a:srgbClr val="619B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2" y="321727"/>
            <a:ext cx="59448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Avenir Heavy"/>
                <a:cs typeface="Avenir Heavy"/>
              </a:rPr>
              <a:t>48%</a:t>
            </a:r>
            <a:endParaRPr lang="en-US" sz="115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7809" y="5657671"/>
            <a:ext cx="427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Fixing the Broken Textbook Market report by U.S. PIRG Education Fund</a:t>
            </a:r>
          </a:p>
          <a:p>
            <a:pPr algn="r"/>
            <a:r>
              <a:rPr lang="en-US" dirty="0" smtClean="0"/>
              <a:t>January 2014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2" y="2152668"/>
            <a:ext cx="62864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bg1"/>
                </a:solidFill>
                <a:latin typeface="Avenir Heavy"/>
                <a:cs typeface="Avenir Heavy"/>
              </a:rPr>
              <a:t>of all students surveyed said that the cost of textbooks impacted how many/which classes they took each semester</a:t>
            </a:r>
            <a:endParaRPr lang="en-US" sz="48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69397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8770" y="274637"/>
            <a:ext cx="7166429" cy="4128030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8202" y="434841"/>
            <a:ext cx="5944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venir Heavy"/>
                <a:cs typeface="Avenir Heavy"/>
              </a:rPr>
              <a:t>65%</a:t>
            </a:r>
            <a:endParaRPr lang="en-US" sz="96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21509"/>
            <a:ext cx="427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Fixing the Broken Textbook Market report by U.S. PIRG Education Fund</a:t>
            </a:r>
          </a:p>
          <a:p>
            <a:r>
              <a:rPr lang="en-US" dirty="0" smtClean="0"/>
              <a:t>January 2014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88202" y="2152668"/>
            <a:ext cx="6455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30000" dirty="0">
                <a:solidFill>
                  <a:schemeClr val="bg1"/>
                </a:solidFill>
                <a:latin typeface="Avenir Heavy"/>
                <a:cs typeface="Avenir Heavy"/>
              </a:rPr>
              <a:t>of students said that they had decided against buying a textbook because it was too </a:t>
            </a:r>
            <a:r>
              <a:rPr lang="en-US" sz="5400" baseline="30000" dirty="0" smtClean="0">
                <a:solidFill>
                  <a:schemeClr val="bg1"/>
                </a:solidFill>
                <a:latin typeface="Avenir Heavy"/>
                <a:cs typeface="Avenir Heavy"/>
              </a:rPr>
              <a:t>expensive</a:t>
            </a:r>
            <a:endParaRPr lang="en-US" sz="5400" baseline="30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3567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1727"/>
            <a:ext cx="7154333" cy="4186773"/>
          </a:xfrm>
          <a:prstGeom prst="rect">
            <a:avLst/>
          </a:prstGeom>
          <a:solidFill>
            <a:srgbClr val="619B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2" y="434841"/>
            <a:ext cx="5944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venir Heavy"/>
                <a:cs typeface="Avenir Heavy"/>
              </a:rPr>
              <a:t>95%</a:t>
            </a:r>
            <a:endParaRPr lang="en-US" sz="96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7809" y="5657671"/>
            <a:ext cx="427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Fixing the Broken Textbook Market report by U.S. PIRG Education Fund</a:t>
            </a:r>
          </a:p>
          <a:p>
            <a:pPr algn="r"/>
            <a:r>
              <a:rPr lang="en-US" dirty="0" smtClean="0"/>
              <a:t>January 2014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2" y="2152668"/>
            <a:ext cx="62864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aseline="30000" dirty="0" smtClean="0">
                <a:solidFill>
                  <a:schemeClr val="bg1"/>
                </a:solidFill>
                <a:latin typeface="Avenir Heavy"/>
                <a:cs typeface="Avenir Heavy"/>
              </a:rPr>
              <a:t>of </a:t>
            </a:r>
            <a:r>
              <a:rPr lang="en-US" sz="4800" baseline="30000" dirty="0">
                <a:solidFill>
                  <a:schemeClr val="bg1"/>
                </a:solidFill>
                <a:latin typeface="Avenir Heavy"/>
                <a:cs typeface="Avenir Heavy"/>
              </a:rPr>
              <a:t>students </a:t>
            </a:r>
            <a:r>
              <a:rPr lang="en-US" sz="4800" baseline="30000" dirty="0" smtClean="0">
                <a:solidFill>
                  <a:schemeClr val="bg1"/>
                </a:solidFill>
                <a:latin typeface="Avenir Heavy"/>
                <a:cs typeface="Avenir Heavy"/>
              </a:rPr>
              <a:t>who had </a:t>
            </a:r>
            <a:r>
              <a:rPr lang="en-US" sz="4800" baseline="30000" dirty="0">
                <a:solidFill>
                  <a:schemeClr val="bg1"/>
                </a:solidFill>
                <a:latin typeface="Avenir Heavy"/>
                <a:cs typeface="Avenir Heavy"/>
              </a:rPr>
              <a:t>foregone purchasing a textbook were concerned that doing so would hurt their grade in a course</a:t>
            </a:r>
          </a:p>
        </p:txBody>
      </p:sp>
    </p:spTree>
    <p:extLst>
      <p:ext uri="{BB962C8B-B14F-4D97-AF65-F5344CB8AC3E}">
        <p14:creationId xmlns:p14="http://schemas.microsoft.com/office/powerpoint/2010/main" val="328090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378793"/>
            <a:ext cx="5247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venir Heavy"/>
                <a:cs typeface="Avenir Heavy"/>
              </a:rPr>
              <a:t>Foundation</a:t>
            </a:r>
            <a:r>
              <a:rPr lang="en-US" sz="2800" dirty="0" smtClean="0">
                <a:solidFill>
                  <a:schemeClr val="bg1"/>
                </a:solidFill>
                <a:latin typeface="Avenir Heavy"/>
                <a:cs typeface="Avenir Heavy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venir Heavy"/>
                <a:cs typeface="Avenir Heavy"/>
              </a:rPr>
              <a:t>Support</a:t>
            </a:r>
            <a:endParaRPr lang="en-US" sz="40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4133" y="1887637"/>
            <a:ext cx="2567651" cy="10756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7200" y="3488298"/>
            <a:ext cx="3964845" cy="9990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4133" y="4781923"/>
            <a:ext cx="2768664" cy="12082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102053" y="4813049"/>
            <a:ext cx="3240503" cy="11807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102053" y="3488298"/>
            <a:ext cx="2744574" cy="9990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 descr="ljaf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50" y="1811898"/>
            <a:ext cx="2848910" cy="115143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390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5537" y="489392"/>
            <a:ext cx="6230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venir Heavy"/>
                <a:cs typeface="Avenir Heavy"/>
              </a:rPr>
              <a:t>Meeting the OER Challenge</a:t>
            </a:r>
            <a:endParaRPr lang="en-US" sz="36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543" y="1870746"/>
            <a:ext cx="2145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Ease of Use </a:t>
            </a:r>
            <a:endParaRPr lang="en-US" sz="28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43" y="2417797"/>
            <a:ext cx="861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Make it </a:t>
            </a:r>
            <a:r>
              <a:rPr lang="en-US" sz="2400" b="1" dirty="0" smtClean="0">
                <a:latin typeface="Avenir LT Std 35 Light"/>
                <a:cs typeface="Avenir LT Std 35 Light"/>
              </a:rPr>
              <a:t>EASY to find and use the materials</a:t>
            </a:r>
            <a:endParaRPr lang="en-US" sz="2400" dirty="0" smtClean="0">
              <a:latin typeface="Avenir LT Std 35 Light"/>
              <a:cs typeface="Avenir LT Std 35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543" y="2903293"/>
            <a:ext cx="335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Free is not Enough</a:t>
            </a:r>
            <a:endParaRPr lang="en-US" sz="28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543" y="3450344"/>
            <a:ext cx="861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Establish development models to ensure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543" y="3935840"/>
            <a:ext cx="3688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Scope and Sequence</a:t>
            </a:r>
            <a:endParaRPr lang="en-US" sz="28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543" y="4482891"/>
            <a:ext cx="861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Develop resources to support existing curricula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543" y="4968387"/>
            <a:ext cx="5019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Essential Learning Resources</a:t>
            </a:r>
            <a:endParaRPr lang="en-US" sz="28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543" y="5515437"/>
            <a:ext cx="861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Partner with groups that can enhance content</a:t>
            </a:r>
          </a:p>
        </p:txBody>
      </p:sp>
    </p:spTree>
    <p:extLst>
      <p:ext uri="{BB962C8B-B14F-4D97-AF65-F5344CB8AC3E}">
        <p14:creationId xmlns:p14="http://schemas.microsoft.com/office/powerpoint/2010/main" val="236620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378793"/>
            <a:ext cx="513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venir Heavy"/>
                <a:cs typeface="Avenir Heavy"/>
              </a:rPr>
              <a:t>Our books thus far</a:t>
            </a:r>
            <a:endParaRPr lang="en-US" sz="44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24" y="4376623"/>
            <a:ext cx="1484612" cy="19225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6" y="4376623"/>
            <a:ext cx="1484612" cy="19225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15" y="4376623"/>
            <a:ext cx="1484612" cy="19225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33" y="4376623"/>
            <a:ext cx="1484612" cy="19225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41" y="4376623"/>
            <a:ext cx="1484612" cy="19225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67467" y="286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423" y="2076309"/>
            <a:ext cx="906790" cy="1173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5375" y="2076309"/>
            <a:ext cx="906470" cy="11730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0173" y="2076309"/>
            <a:ext cx="906624" cy="117327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1159" y="2076309"/>
            <a:ext cx="906356" cy="11729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6" y="2076309"/>
            <a:ext cx="906789" cy="1173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1463" y="2076309"/>
            <a:ext cx="906790" cy="1173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5791" y="2076309"/>
            <a:ext cx="906790" cy="1173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6093" y="2076309"/>
            <a:ext cx="906790" cy="11734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6093" y="2076309"/>
            <a:ext cx="913086" cy="11752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31159" y="2076309"/>
            <a:ext cx="913086" cy="11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929" y="274638"/>
            <a:ext cx="6685643" cy="1052286"/>
          </a:xfrm>
          <a:prstGeom prst="rect">
            <a:avLst/>
          </a:prstGeom>
          <a:solidFill>
            <a:srgbClr val="DC5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7948" y="444852"/>
            <a:ext cx="622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venir Heavy"/>
                <a:cs typeface="Avenir Heavy"/>
              </a:rPr>
              <a:t>Schools using our resources</a:t>
            </a:r>
            <a:endParaRPr lang="en-US" sz="28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27" name="Picture 26" descr="Openstax vertical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48" y="274638"/>
            <a:ext cx="1207953" cy="861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167467" y="286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091" y="2291157"/>
            <a:ext cx="7124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19B33"/>
              </a:buClr>
            </a:pPr>
            <a:r>
              <a:rPr lang="en-US" sz="2400" b="1" dirty="0" smtClean="0">
                <a:latin typeface="Avenir LT Std 35 Light"/>
                <a:cs typeface="Avenir LT Std 35 Light"/>
              </a:rPr>
              <a:t>Examples: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Austin Community College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University of Oklahoma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Houston Community College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University of Georgia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Tulsa Community College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University College Dublin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Ohio State University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Baylor College of Medicine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Rice University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Central New Mexico Community College</a:t>
            </a:r>
          </a:p>
          <a:p>
            <a:pPr marL="800100" lvl="1" indent="-342900">
              <a:buClr>
                <a:srgbClr val="619B33"/>
              </a:buClr>
              <a:buFont typeface="Arial"/>
              <a:buChar char="•"/>
            </a:pPr>
            <a:r>
              <a:rPr lang="en-US" sz="2400" dirty="0" smtClean="0">
                <a:latin typeface="Avenir LT Std 35 Light"/>
                <a:cs typeface="Avenir LT Std 35 Light"/>
              </a:rPr>
              <a:t>Universidad de Alicante, Spain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599" y="1637915"/>
            <a:ext cx="817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19B33"/>
                </a:solidFill>
                <a:latin typeface="Avenir Heavy"/>
                <a:cs typeface="Avenir Heavy"/>
              </a:rPr>
              <a:t>840+ schools worldwide using OpenStax books</a:t>
            </a:r>
            <a:endParaRPr lang="en-US" sz="2800" dirty="0">
              <a:solidFill>
                <a:srgbClr val="619B33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41233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568</Words>
  <Application>Microsoft Macintosh PowerPoint</Application>
  <PresentationFormat>On-screen Show (4:3)</PresentationFormat>
  <Paragraphs>131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Ecosystem.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Nicholson</dc:creator>
  <cp:lastModifiedBy>Connexions</cp:lastModifiedBy>
  <cp:revision>156</cp:revision>
  <cp:lastPrinted>2013-08-16T15:37:34Z</cp:lastPrinted>
  <dcterms:created xsi:type="dcterms:W3CDTF">2013-08-15T18:12:25Z</dcterms:created>
  <dcterms:modified xsi:type="dcterms:W3CDTF">2014-10-20T17:00:17Z</dcterms:modified>
</cp:coreProperties>
</file>