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86" r:id="rId4"/>
    <p:sldId id="291" r:id="rId5"/>
    <p:sldId id="268" r:id="rId6"/>
    <p:sldId id="300" r:id="rId7"/>
    <p:sldId id="299" r:id="rId8"/>
    <p:sldId id="301" r:id="rId9"/>
    <p:sldId id="302" r:id="rId10"/>
    <p:sldId id="308" r:id="rId11"/>
    <p:sldId id="315" r:id="rId12"/>
    <p:sldId id="316" r:id="rId13"/>
    <p:sldId id="318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C1E7D-1F87-4430-A91A-3E23EBC11F11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0A5FF-1B6C-40E7-8B3D-359EAC01F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5638801"/>
            <a:ext cx="7467600" cy="12435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0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24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676400" y="5638801"/>
            <a:ext cx="7467600" cy="12435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1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8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1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85817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opentextbooks.ning.com/page/review-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Evaluating OER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1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2. Content Accuracy and Technical Accuracy</a:t>
            </a:r>
          </a:p>
          <a:p>
            <a:pPr marL="0" indent="0">
              <a:buNone/>
            </a:pPr>
            <a:r>
              <a:rPr lang="en-US" dirty="0" smtClean="0"/>
              <a:t>Is the content accurate based on both your expert knowledge and </a:t>
            </a:r>
            <a:r>
              <a:rPr lang="en-US" dirty="0"/>
              <a:t>t</a:t>
            </a:r>
            <a:r>
              <a:rPr lang="en-US" dirty="0" smtClean="0"/>
              <a:t>hrough external sources?</a:t>
            </a:r>
          </a:p>
          <a:p>
            <a:pPr marL="0" indent="0">
              <a:buNone/>
            </a:pPr>
            <a:r>
              <a:rPr lang="en-US" dirty="0" smtClean="0"/>
              <a:t>Are there any factual, grammatical, or typographical errors?  </a:t>
            </a:r>
          </a:p>
          <a:p>
            <a:pPr marL="0" indent="0">
              <a:buNone/>
            </a:pPr>
            <a:r>
              <a:rPr lang="en-US" dirty="0" smtClean="0"/>
              <a:t>Is the interface easy to navigate? Are there broken links or obsolete formats?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43400" y="5638801"/>
            <a:ext cx="4800600" cy="1243518"/>
          </a:xfrm>
        </p:spPr>
        <p:txBody>
          <a:bodyPr/>
          <a:lstStyle/>
          <a:p>
            <a:r>
              <a:rPr lang="en-US" dirty="0" smtClean="0"/>
              <a:t>OER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5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3. Adaptability and Modularity</a:t>
            </a:r>
          </a:p>
          <a:p>
            <a:pPr marL="0" indent="0">
              <a:buNone/>
            </a:pPr>
            <a:r>
              <a:rPr lang="en-US" dirty="0" smtClean="0"/>
              <a:t>Is the resource in a file format which allows for adaptations, modifications, rearrangements, and updates? </a:t>
            </a:r>
          </a:p>
          <a:p>
            <a:pPr marL="0" indent="0">
              <a:buNone/>
            </a:pPr>
            <a:r>
              <a:rPr lang="en-US" dirty="0" smtClean="0"/>
              <a:t>Is the resource easily divided into modules, or sections, which can then be used or rearranged out of their original order? </a:t>
            </a:r>
          </a:p>
          <a:p>
            <a:pPr marL="0" indent="0">
              <a:buNone/>
            </a:pPr>
            <a:r>
              <a:rPr lang="en-US" dirty="0" smtClean="0"/>
              <a:t>Is the content licensed in a way which allows for adaptations and modifications?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43400" y="5638801"/>
            <a:ext cx="4800600" cy="1243518"/>
          </a:xfrm>
        </p:spPr>
        <p:txBody>
          <a:bodyPr/>
          <a:lstStyle/>
          <a:p>
            <a:r>
              <a:rPr lang="en-US" dirty="0" smtClean="0"/>
              <a:t>OER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5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Appropriateness</a:t>
            </a:r>
          </a:p>
          <a:p>
            <a:pPr marL="0" indent="0">
              <a:buNone/>
            </a:pPr>
            <a:r>
              <a:rPr lang="en-US" dirty="0" smtClean="0"/>
              <a:t>Is the content presented at a reading level appropriate for higher education students? </a:t>
            </a:r>
          </a:p>
          <a:p>
            <a:pPr marL="0" indent="0">
              <a:buNone/>
            </a:pPr>
            <a:r>
              <a:rPr lang="en-US" dirty="0" smtClean="0"/>
              <a:t>How is the content useful for instructors or students? </a:t>
            </a:r>
          </a:p>
          <a:p>
            <a:pPr marL="0" indent="0">
              <a:buNone/>
            </a:pPr>
            <a:r>
              <a:rPr lang="en-US" dirty="0" smtClean="0"/>
              <a:t>Is the content itself appropriate for higher education?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43400" y="5638801"/>
            <a:ext cx="4800600" cy="1243518"/>
          </a:xfrm>
        </p:spPr>
        <p:txBody>
          <a:bodyPr/>
          <a:lstStyle/>
          <a:p>
            <a:r>
              <a:rPr lang="en-US" dirty="0" smtClean="0"/>
              <a:t>OER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1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5. Accessibility</a:t>
            </a:r>
          </a:p>
          <a:p>
            <a:pPr marL="0" indent="0">
              <a:buNone/>
            </a:pPr>
            <a:r>
              <a:rPr lang="en-US" dirty="0" smtClean="0"/>
              <a:t>Is the content accessible to students with disabilities through the compatibility of third-party reading applications? </a:t>
            </a:r>
          </a:p>
          <a:p>
            <a:pPr marL="0" indent="0">
              <a:buNone/>
            </a:pPr>
            <a:r>
              <a:rPr lang="en-US" dirty="0" smtClean="0"/>
              <a:t>If you are using Web resources, does each image have alternate text that can be read? </a:t>
            </a:r>
          </a:p>
          <a:p>
            <a:pPr marL="0" indent="0">
              <a:buNone/>
            </a:pPr>
            <a:r>
              <a:rPr lang="en-US" dirty="0" smtClean="0"/>
              <a:t>Do videos have accurate closed-captioning? </a:t>
            </a:r>
          </a:p>
          <a:p>
            <a:pPr marL="0" indent="0">
              <a:buNone/>
            </a:pPr>
            <a:r>
              <a:rPr lang="en-US" dirty="0" smtClean="0"/>
              <a:t>Are students able to access the materials in a quick, non-restrictive manner?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99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6. Supplementary Resources</a:t>
            </a:r>
          </a:p>
          <a:p>
            <a:pPr marL="0" lvl="0" indent="0">
              <a:buNone/>
            </a:pPr>
            <a:r>
              <a:rPr lang="en-US" dirty="0" smtClean="0"/>
              <a:t>Does </a:t>
            </a:r>
            <a:r>
              <a:rPr lang="en-US" dirty="0"/>
              <a:t>the OER contain any supplementary materials, such as homework resources, study guides, tutorials, or </a:t>
            </a:r>
            <a:r>
              <a:rPr lang="en-US" dirty="0" smtClean="0"/>
              <a:t>assessments?</a:t>
            </a:r>
          </a:p>
          <a:p>
            <a:pPr marL="0" lvl="0" indent="0">
              <a:buNone/>
            </a:pPr>
            <a:r>
              <a:rPr lang="en-US" dirty="0" smtClean="0"/>
              <a:t>Have you reviewed these supplementary resources in the same manner as the original OER?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343400" y="5638801"/>
            <a:ext cx="4800600" cy="124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smtClean="0"/>
              <a:t>OER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3900" y="6024890"/>
            <a:ext cx="7696200" cy="985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Evaluation in the OER “Wild West”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wgallant\Desktop\horse-shoe-110987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0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Types of OER Reviews Provided: </a:t>
            </a:r>
          </a:p>
          <a:p>
            <a:r>
              <a:rPr lang="en-US" sz="4000" dirty="0" smtClean="0"/>
              <a:t>Double-Blind Peer Review</a:t>
            </a:r>
          </a:p>
          <a:p>
            <a:r>
              <a:rPr lang="en-US" sz="4000" dirty="0" smtClean="0"/>
              <a:t>Faculty Review</a:t>
            </a:r>
          </a:p>
          <a:p>
            <a:r>
              <a:rPr lang="en-US" sz="4000" dirty="0" smtClean="0"/>
              <a:t>Subject Expert Review</a:t>
            </a:r>
          </a:p>
          <a:p>
            <a:r>
              <a:rPr lang="en-US" sz="4000" dirty="0" smtClean="0"/>
              <a:t>No Review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0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41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Double-Blind Peer Review</a:t>
            </a:r>
            <a:endParaRPr lang="en-US" dirty="0" smtClean="0"/>
          </a:p>
          <a:p>
            <a:r>
              <a:rPr lang="en-US" dirty="0" smtClean="0"/>
              <a:t>Expert in the field reviews material, authorship/location hidden from reviewer</a:t>
            </a:r>
          </a:p>
          <a:p>
            <a:r>
              <a:rPr lang="en-US" dirty="0" smtClean="0"/>
              <a:t>Author does not know who the reviewer is either</a:t>
            </a:r>
          </a:p>
          <a:p>
            <a:r>
              <a:rPr lang="en-US" dirty="0" smtClean="0"/>
              <a:t>More time-consuming, expensive</a:t>
            </a:r>
          </a:p>
          <a:p>
            <a:r>
              <a:rPr lang="en-US" dirty="0" smtClean="0"/>
              <a:t>Currently used in </a:t>
            </a:r>
            <a:r>
              <a:rPr lang="en-US" b="1" dirty="0" err="1" smtClean="0"/>
              <a:t>OpenStax</a:t>
            </a:r>
            <a:r>
              <a:rPr lang="en-US" b="1" dirty="0" smtClean="0"/>
              <a:t> College Textbooks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</a:p>
        </p:txBody>
      </p:sp>
    </p:spTree>
    <p:extLst>
      <p:ext uri="{BB962C8B-B14F-4D97-AF65-F5344CB8AC3E}">
        <p14:creationId xmlns:p14="http://schemas.microsoft.com/office/powerpoint/2010/main" val="261483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599"/>
            <a:ext cx="8229600" cy="44196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Faculty Review</a:t>
            </a:r>
          </a:p>
          <a:p>
            <a:r>
              <a:rPr lang="en-US" dirty="0" smtClean="0"/>
              <a:t>Reviews are openly presented to the public from faculty within the field post-publication.</a:t>
            </a:r>
          </a:p>
          <a:p>
            <a:r>
              <a:rPr lang="en-US" dirty="0" smtClean="0"/>
              <a:t>Often these are accompanied by a scoring system (like Amazon or Yelp). </a:t>
            </a:r>
          </a:p>
          <a:p>
            <a:r>
              <a:rPr lang="en-US" dirty="0" smtClean="0"/>
              <a:t>Less time-consuming to maintain, some stipends are still issued to faculty reviewers</a:t>
            </a:r>
          </a:p>
          <a:p>
            <a:r>
              <a:rPr lang="en-US" dirty="0" smtClean="0"/>
              <a:t>Currently used in </a:t>
            </a:r>
            <a:r>
              <a:rPr lang="en-US" b="1" dirty="0" err="1" smtClean="0"/>
              <a:t>BCcampus</a:t>
            </a:r>
            <a:r>
              <a:rPr lang="en-US" b="1" dirty="0" smtClean="0"/>
              <a:t>, UMN Open Textbook Library, MERLOT, College Open Textbooks</a:t>
            </a:r>
          </a:p>
          <a:p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1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41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Subject Expert Review</a:t>
            </a:r>
          </a:p>
          <a:p>
            <a:r>
              <a:rPr lang="en-US" dirty="0" smtClean="0"/>
              <a:t>A known expert on a subject is a member of a subject panel, sometimes covering more than one specialty. </a:t>
            </a:r>
          </a:p>
          <a:p>
            <a:r>
              <a:rPr lang="en-US" dirty="0" smtClean="0"/>
              <a:t>Each OER added is reviewed by a subject expert. </a:t>
            </a:r>
          </a:p>
          <a:p>
            <a:r>
              <a:rPr lang="en-US" dirty="0" smtClean="0"/>
              <a:t>Currently used in </a:t>
            </a:r>
            <a:r>
              <a:rPr lang="en-US" b="1" dirty="0" smtClean="0"/>
              <a:t>MERLOT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8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 review</a:t>
            </a:r>
          </a:p>
          <a:p>
            <a:r>
              <a:rPr lang="en-US" dirty="0" smtClean="0"/>
              <a:t>Some OER are simply not reviewed. This leaves the adaptors and adopters to review it alone.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6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495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Because implementing OER as a textbook replacement is a new process, </a:t>
            </a:r>
            <a:r>
              <a:rPr lang="en-US" b="1" dirty="0" smtClean="0"/>
              <a:t>not much exists on evaluations of OER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OER organizations have put together criteria for the </a:t>
            </a:r>
            <a:r>
              <a:rPr lang="en-US" u="sng" dirty="0" smtClean="0"/>
              <a:t>peer or editorial review</a:t>
            </a:r>
            <a:r>
              <a:rPr lang="en-US" dirty="0" smtClean="0"/>
              <a:t> of OER. Our evaluation list is from the Community College Consortium for OER’s review criteria: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>
                <a:hlinkClick r:id="rId3"/>
              </a:rPr>
              <a:t>http://</a:t>
            </a:r>
            <a:r>
              <a:rPr lang="en-US" sz="3000" dirty="0" smtClean="0">
                <a:hlinkClick r:id="rId3"/>
              </a:rPr>
              <a:t>collegeopentextbooks.ning.com/page/review-2</a:t>
            </a:r>
            <a:r>
              <a:rPr lang="en-US" sz="3000" dirty="0" smtClean="0"/>
              <a:t> </a:t>
            </a:r>
            <a:endParaRPr lang="en-US" sz="3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5685817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dirty="0" smtClean="0"/>
              <a:t>OER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0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Clarity, Comprehensibility, and Readability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 content, including any instructions, exercises, or supplemental material, clear and comprehensible to students? </a:t>
            </a:r>
          </a:p>
          <a:p>
            <a:pPr marL="0" indent="0">
              <a:buNone/>
            </a:pPr>
            <a:r>
              <a:rPr lang="en-US" dirty="0" smtClean="0"/>
              <a:t>Is the content well-categorized in terms of logic, sequencing, and flow? </a:t>
            </a:r>
          </a:p>
          <a:p>
            <a:pPr marL="0" indent="0">
              <a:buNone/>
            </a:pPr>
            <a:r>
              <a:rPr lang="en-US" dirty="0" smtClean="0"/>
              <a:t>Is the content consistent with its language and key terms?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43400" y="5638801"/>
            <a:ext cx="4800600" cy="1243518"/>
          </a:xfrm>
        </p:spPr>
        <p:txBody>
          <a:bodyPr/>
          <a:lstStyle/>
          <a:p>
            <a:r>
              <a:rPr lang="en-US" dirty="0" smtClean="0"/>
              <a:t>OER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56870"/>
      </p:ext>
    </p:extLst>
  </p:cSld>
  <p:clrMapOvr>
    <a:masterClrMapping/>
  </p:clrMapOvr>
</p:sld>
</file>

<file path=ppt/theme/theme1.xml><?xml version="1.0" encoding="utf-8"?>
<a:theme xmlns:a="http://schemas.openxmlformats.org/drawingml/2006/main" name="AL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ALG_Template</Template>
  <TotalTime>765</TotalTime>
  <Words>545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ALG</vt:lpstr>
      <vt:lpstr>Evaluating OER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OER Criteria</vt:lpstr>
      <vt:lpstr>OER Criteria</vt:lpstr>
      <vt:lpstr>OER Criteria</vt:lpstr>
      <vt:lpstr>OER Criteria</vt:lpstr>
      <vt:lpstr>PowerPoint Presentation</vt:lpstr>
      <vt:lpstr>PowerPoint Presentation</vt:lpstr>
    </vt:vector>
  </TitlesOfParts>
  <Company>Valdosta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William Gallant</dc:creator>
  <cp:lastModifiedBy>Jeffrey William Gallant</cp:lastModifiedBy>
  <cp:revision>74</cp:revision>
  <dcterms:created xsi:type="dcterms:W3CDTF">2014-08-21T13:42:56Z</dcterms:created>
  <dcterms:modified xsi:type="dcterms:W3CDTF">2014-10-17T15:52:22Z</dcterms:modified>
</cp:coreProperties>
</file>