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4"/>
  </p:sldMasterIdLst>
  <p:notesMasterIdLst>
    <p:notesMasterId r:id="rId36"/>
  </p:notesMasterIdLst>
  <p:sldIdLst>
    <p:sldId id="256" r:id="rId5"/>
    <p:sldId id="343" r:id="rId6"/>
    <p:sldId id="325" r:id="rId7"/>
    <p:sldId id="257" r:id="rId8"/>
    <p:sldId id="259" r:id="rId9"/>
    <p:sldId id="319" r:id="rId10"/>
    <p:sldId id="326" r:id="rId11"/>
    <p:sldId id="310" r:id="rId12"/>
    <p:sldId id="261" r:id="rId13"/>
    <p:sldId id="334" r:id="rId14"/>
    <p:sldId id="262" r:id="rId15"/>
    <p:sldId id="306" r:id="rId16"/>
    <p:sldId id="305" r:id="rId17"/>
    <p:sldId id="309" r:id="rId18"/>
    <p:sldId id="321" r:id="rId19"/>
    <p:sldId id="327" r:id="rId20"/>
    <p:sldId id="265" r:id="rId21"/>
    <p:sldId id="267" r:id="rId22"/>
    <p:sldId id="345" r:id="rId23"/>
    <p:sldId id="341" r:id="rId24"/>
    <p:sldId id="340" r:id="rId25"/>
    <p:sldId id="258" r:id="rId26"/>
    <p:sldId id="342" r:id="rId27"/>
    <p:sldId id="324" r:id="rId28"/>
    <p:sldId id="270" r:id="rId29"/>
    <p:sldId id="337" r:id="rId30"/>
    <p:sldId id="338" r:id="rId31"/>
    <p:sldId id="316" r:id="rId32"/>
    <p:sldId id="336" r:id="rId33"/>
    <p:sldId id="317" r:id="rId34"/>
    <p:sldId id="33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2718" autoAdjust="0"/>
  </p:normalViewPr>
  <p:slideViewPr>
    <p:cSldViewPr snapToGrid="0">
      <p:cViewPr varScale="1">
        <p:scale>
          <a:sx n="129" d="100"/>
          <a:sy n="129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Gallant" userId="25997235-6328-4fee-8f84-6a87050bf096" providerId="ADAL" clId="{7867B76E-C1B2-4790-A021-D8F6912B1B30}"/>
    <pc:docChg chg="custSel modSld sldOrd">
      <pc:chgData name="Jeff Gallant" userId="25997235-6328-4fee-8f84-6a87050bf096" providerId="ADAL" clId="{7867B76E-C1B2-4790-A021-D8F6912B1B30}" dt="2022-09-09T14:11:40.896" v="758" actId="20577"/>
      <pc:docMkLst>
        <pc:docMk/>
      </pc:docMkLst>
      <pc:sldChg chg="modSp mod ord">
        <pc:chgData name="Jeff Gallant" userId="25997235-6328-4fee-8f84-6a87050bf096" providerId="ADAL" clId="{7867B76E-C1B2-4790-A021-D8F6912B1B30}" dt="2022-09-08T13:03:40.513" v="751" actId="20577"/>
        <pc:sldMkLst>
          <pc:docMk/>
          <pc:sldMk cId="1474178283" sldId="257"/>
        </pc:sldMkLst>
        <pc:spChg chg="mod">
          <ac:chgData name="Jeff Gallant" userId="25997235-6328-4fee-8f84-6a87050bf096" providerId="ADAL" clId="{7867B76E-C1B2-4790-A021-D8F6912B1B30}" dt="2022-09-08T13:03:40.513" v="751" actId="20577"/>
          <ac:spMkLst>
            <pc:docMk/>
            <pc:sldMk cId="1474178283" sldId="257"/>
            <ac:spMk id="2" creationId="{00000000-0000-0000-0000-000000000000}"/>
          </ac:spMkLst>
        </pc:spChg>
      </pc:sldChg>
      <pc:sldChg chg="modSp mod">
        <pc:chgData name="Jeff Gallant" userId="25997235-6328-4fee-8f84-6a87050bf096" providerId="ADAL" clId="{7867B76E-C1B2-4790-A021-D8F6912B1B30}" dt="2022-09-09T14:11:40.896" v="758" actId="20577"/>
        <pc:sldMkLst>
          <pc:docMk/>
          <pc:sldMk cId="1387401598" sldId="270"/>
        </pc:sldMkLst>
        <pc:spChg chg="mod">
          <ac:chgData name="Jeff Gallant" userId="25997235-6328-4fee-8f84-6a87050bf096" providerId="ADAL" clId="{7867B76E-C1B2-4790-A021-D8F6912B1B30}" dt="2022-09-09T14:11:40.896" v="758" actId="20577"/>
          <ac:spMkLst>
            <pc:docMk/>
            <pc:sldMk cId="1387401598" sldId="270"/>
            <ac:spMk id="3" creationId="{00000000-0000-0000-0000-000000000000}"/>
          </ac:spMkLst>
        </pc:spChg>
      </pc:sldChg>
      <pc:sldChg chg="modSp mod ord">
        <pc:chgData name="Jeff Gallant" userId="25997235-6328-4fee-8f84-6a87050bf096" providerId="ADAL" clId="{7867B76E-C1B2-4790-A021-D8F6912B1B30}" dt="2022-09-08T13:03:20.566" v="734"/>
        <pc:sldMkLst>
          <pc:docMk/>
          <pc:sldMk cId="1069017528" sldId="310"/>
        </pc:sldMkLst>
        <pc:spChg chg="mod">
          <ac:chgData name="Jeff Gallant" userId="25997235-6328-4fee-8f84-6a87050bf096" providerId="ADAL" clId="{7867B76E-C1B2-4790-A021-D8F6912B1B30}" dt="2022-09-08T13:03:04.412" v="732" actId="20577"/>
          <ac:spMkLst>
            <pc:docMk/>
            <pc:sldMk cId="1069017528" sldId="310"/>
            <ac:spMk id="3" creationId="{00000000-0000-0000-0000-000000000000}"/>
          </ac:spMkLst>
        </pc:spChg>
      </pc:sldChg>
      <pc:sldChg chg="modSp mod">
        <pc:chgData name="Jeff Gallant" userId="25997235-6328-4fee-8f84-6a87050bf096" providerId="ADAL" clId="{7867B76E-C1B2-4790-A021-D8F6912B1B30}" dt="2022-09-08T12:55:46.156" v="2" actId="404"/>
        <pc:sldMkLst>
          <pc:docMk/>
          <pc:sldMk cId="3745519235" sldId="340"/>
        </pc:sldMkLst>
        <pc:spChg chg="mod">
          <ac:chgData name="Jeff Gallant" userId="25997235-6328-4fee-8f84-6a87050bf096" providerId="ADAL" clId="{7867B76E-C1B2-4790-A021-D8F6912B1B30}" dt="2022-09-08T12:55:46.156" v="2" actId="404"/>
          <ac:spMkLst>
            <pc:docMk/>
            <pc:sldMk cId="3745519235" sldId="34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51204-B985-4981-8DBF-897A1D1CF18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83E37-BC74-4796-A767-5F99BA3AD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0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Accessible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89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Accessible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4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9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last bullet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44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36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7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75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Accessible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83E37-BC74-4796-A767-5F99BA3AD6E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6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8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0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1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263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1952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00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82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416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09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2227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74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16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2914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968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3104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4587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0585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48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3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7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2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0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7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4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699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9" r:id="rId20"/>
    <p:sldLayoutId id="2147483724" r:id="rId21"/>
    <p:sldLayoutId id="2147483725" r:id="rId22"/>
    <p:sldLayoutId id="2147483726" r:id="rId23"/>
    <p:sldLayoutId id="2147483727" r:id="rId24"/>
    <p:sldLayoutId id="2147483728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fordablelearninggeorgia.org/about/gran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56BFEC-E043-44A7-96FC-2E5054AFB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A68C2E-132E-4499-B9C7-21491AEAD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25" y="1088490"/>
            <a:ext cx="6068070" cy="3255264"/>
          </a:xfrm>
        </p:spPr>
        <p:txBody>
          <a:bodyPr>
            <a:normAutofit/>
          </a:bodyPr>
          <a:lstStyle/>
          <a:p>
            <a:r>
              <a:rPr lang="en-US"/>
              <a:t>Affordable Materials Grants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RFP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556161"/>
            <a:ext cx="6037903" cy="1327431"/>
          </a:xfrm>
        </p:spPr>
        <p:txBody>
          <a:bodyPr>
            <a:normAutofit/>
          </a:bodyPr>
          <a:lstStyle/>
          <a:p>
            <a:r>
              <a:rPr lang="en-US" sz="1700" dirty="0"/>
              <a:t>Jeff Gallant, Program Director, Affordable Learning Georgia</a:t>
            </a:r>
          </a:p>
          <a:p>
            <a:r>
              <a:rPr lang="en-US" sz="1700" dirty="0"/>
              <a:t>Jeff.Gallant@usg.edu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B2962F9-31F1-4BD2-8159-B23ECF727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38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052958-7138-4819-A845-3E27DE9F8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Priority Categories</a:t>
            </a:r>
          </a:p>
        </p:txBody>
      </p:sp>
    </p:spTree>
    <p:extLst>
      <p:ext uri="{BB962C8B-B14F-4D97-AF65-F5344CB8AC3E}">
        <p14:creationId xmlns:p14="http://schemas.microsoft.com/office/powerpoint/2010/main" val="127309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/>
              <a:t>Priority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814" y="762001"/>
            <a:ext cx="6627377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following priority categories receive </a:t>
            </a:r>
            <a:r>
              <a:rPr lang="en-US" sz="3600" i="1" dirty="0"/>
              <a:t>some</a:t>
            </a:r>
            <a:r>
              <a:rPr lang="en-US" sz="3600" dirty="0"/>
              <a:t> priority (in extra points) for fitting a strategic goal of ALG. </a:t>
            </a:r>
          </a:p>
          <a:p>
            <a:pPr marL="0" indent="0">
              <a:buNone/>
            </a:pPr>
            <a:r>
              <a:rPr lang="en-US" sz="3600" dirty="0"/>
              <a:t>These are not </a:t>
            </a:r>
            <a:r>
              <a:rPr lang="en-US" sz="3600" i="1" dirty="0"/>
              <a:t>requirements</a:t>
            </a:r>
            <a:r>
              <a:rPr lang="en-US" sz="3600" dirty="0"/>
              <a:t> for applying for a grant—the most important factors in being awarded are impact and the quality of the application/plan.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835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761998"/>
            <a:ext cx="6461231" cy="5334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Grants in this category involve at least one collaborator outside the team of course instructors. These team members might include:</a:t>
            </a:r>
          </a:p>
          <a:p>
            <a:r>
              <a:rPr lang="en-US" sz="2800" dirty="0"/>
              <a:t>instructional designers</a:t>
            </a:r>
          </a:p>
          <a:p>
            <a:r>
              <a:rPr lang="en-US" sz="2800" dirty="0"/>
              <a:t>librarians</a:t>
            </a:r>
          </a:p>
          <a:p>
            <a:r>
              <a:rPr lang="en-US" sz="2800" dirty="0"/>
              <a:t>OER publishers</a:t>
            </a:r>
          </a:p>
          <a:p>
            <a:r>
              <a:rPr lang="en-US" sz="2800" dirty="0"/>
              <a:t>instructional technologists</a:t>
            </a:r>
          </a:p>
          <a:p>
            <a:r>
              <a:rPr lang="en-US" sz="2800" dirty="0"/>
              <a:t>web designers</a:t>
            </a:r>
          </a:p>
          <a:p>
            <a:r>
              <a:rPr lang="en-US" sz="2800" dirty="0"/>
              <a:t>programmers</a:t>
            </a:r>
          </a:p>
          <a:p>
            <a:r>
              <a:rPr lang="en-US" sz="2800" dirty="0"/>
              <a:t>graphic designers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Collaborative Projects with Professional Support</a:t>
            </a:r>
          </a:p>
        </p:txBody>
      </p:sp>
    </p:spTree>
    <p:extLst>
      <p:ext uri="{BB962C8B-B14F-4D97-AF65-F5344CB8AC3E}">
        <p14:creationId xmlns:p14="http://schemas.microsoft.com/office/powerpoint/2010/main" val="394194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752747"/>
            <a:ext cx="6461231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Involving students in content creation, remixing, editing, and evaluation of resources is one way to enhance student learning while increasing student agency in the classroom. </a:t>
            </a:r>
          </a:p>
          <a:p>
            <a:pPr marL="0" indent="0">
              <a:buNone/>
            </a:pPr>
            <a:r>
              <a:rPr lang="en-US" sz="3200" dirty="0"/>
              <a:t>Grants in this category will include students as active participants.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Student Participation in Materials Creation, Adaptation,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339971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59" y="1683144"/>
            <a:ext cx="2897869" cy="3491712"/>
          </a:xfrm>
        </p:spPr>
        <p:txBody>
          <a:bodyPr>
            <a:normAutofit/>
          </a:bodyPr>
          <a:lstStyle/>
          <a:p>
            <a:r>
              <a:rPr lang="en-US" dirty="0"/>
              <a:t>Department Scaling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606" y="762000"/>
            <a:ext cx="6627377" cy="503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Grants in this category will implement open, no-cost, or low-cost materials on a department-wide, all-sections scale.</a:t>
            </a:r>
          </a:p>
          <a:p>
            <a:pPr marL="0" indent="0">
              <a:buNone/>
            </a:pPr>
            <a:r>
              <a:rPr lang="en-US" sz="3200" b="1" dirty="0"/>
              <a:t>Note</a:t>
            </a:r>
            <a:r>
              <a:rPr lang="en-US" sz="3200" dirty="0"/>
              <a:t>: there </a:t>
            </a:r>
            <a:r>
              <a:rPr lang="en-US" sz="3200" b="1" dirty="0"/>
              <a:t>must</a:t>
            </a:r>
            <a:r>
              <a:rPr lang="en-US" sz="3200" dirty="0"/>
              <a:t> be a commitment from the department to at least pilot the project in all sections for this category; solely the </a:t>
            </a:r>
            <a:r>
              <a:rPr lang="en-US" sz="3200" i="1" dirty="0"/>
              <a:t>potential</a:t>
            </a:r>
            <a:r>
              <a:rPr lang="en-US" sz="3200" dirty="0"/>
              <a:t> for departmental scaling does not qualify for this priority.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407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752748"/>
            <a:ext cx="6461231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order to address the gap in OER and no-/low-cost resources in upper-level undergraduate and graduate courses with smaller enrollment numbers, we are encouraging these teams to collaborate across institutions.</a:t>
            </a:r>
          </a:p>
          <a:p>
            <a:pPr marL="0" indent="0">
              <a:buNone/>
            </a:pPr>
            <a:r>
              <a:rPr lang="en-US" sz="3200" dirty="0"/>
              <a:t>Grants in this category will involve collaboration between institutions for upper-level courses.</a:t>
            </a:r>
            <a:endParaRPr lang="en-US" sz="3200" b="1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sz="3300" dirty="0"/>
              <a:t>Upper-Level Campus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478236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7159" y="1801367"/>
            <a:ext cx="5656226" cy="325526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accent1"/>
                </a:solidFill>
              </a:rPr>
              <a:t> Funding</a:t>
            </a:r>
          </a:p>
        </p:txBody>
      </p:sp>
    </p:spTree>
    <p:extLst>
      <p:ext uri="{BB962C8B-B14F-4D97-AF65-F5344CB8AC3E}">
        <p14:creationId xmlns:p14="http://schemas.microsoft.com/office/powerpoint/2010/main" val="126629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Funding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1CA927-47EE-457E-8857-041753223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852" y="861667"/>
            <a:ext cx="7315200" cy="512064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Funding goes </a:t>
            </a:r>
            <a:r>
              <a:rPr lang="en-US" sz="3200" b="1" dirty="0"/>
              <a:t>to the institution </a:t>
            </a:r>
            <a:r>
              <a:rPr lang="en-US" sz="3200" dirty="0"/>
              <a:t>to cover the team member’s time, project expenses including related department needs, and travel expenses per your Proposal / Statement of Work </a:t>
            </a:r>
            <a:r>
              <a:rPr lang="en-US" sz="3200" b="1" dirty="0"/>
              <a:t>and their policies</a:t>
            </a:r>
            <a:r>
              <a:rPr lang="en-US" sz="3200" dirty="0"/>
              <a:t>. </a:t>
            </a:r>
          </a:p>
          <a:p>
            <a:pPr lvl="0"/>
            <a:r>
              <a:rPr lang="en-US" sz="3200" dirty="0"/>
              <a:t>Funding process through Service Level Agreement (SLA), 50% on execution, 50% Final Report</a:t>
            </a:r>
          </a:p>
        </p:txBody>
      </p:sp>
    </p:spTree>
    <p:extLst>
      <p:ext uri="{BB962C8B-B14F-4D97-AF65-F5344CB8AC3E}">
        <p14:creationId xmlns:p14="http://schemas.microsoft.com/office/powerpoint/2010/main" val="156844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61882" y="551464"/>
            <a:ext cx="6461231" cy="5755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Institutions (typically grants, research, and/or business offices) will be responsible for fund disbursement, including salary, expense, and travel reimbursement. </a:t>
            </a:r>
          </a:p>
          <a:p>
            <a:r>
              <a:rPr lang="en-US" sz="2800" dirty="0"/>
              <a:t>Budgets will be supported by state funds and therefore institutions spending project money must ensure compliance with state, BOR and institutional policies and procedures.</a:t>
            </a:r>
          </a:p>
          <a:p>
            <a:r>
              <a:rPr lang="en-US" sz="2800" dirty="0"/>
              <a:t>This does not </a:t>
            </a:r>
            <a:r>
              <a:rPr lang="en-US" sz="2800" b="1" dirty="0"/>
              <a:t>usually</a:t>
            </a:r>
            <a:r>
              <a:rPr lang="en-US" sz="2800" dirty="0"/>
              <a:t> include the more extensive guidelines for federal or external grants, but your institution may vary on this. </a:t>
            </a: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Funding: Additional Guidelines</a:t>
            </a:r>
          </a:p>
        </p:txBody>
      </p:sp>
    </p:spTree>
    <p:extLst>
      <p:ext uri="{BB962C8B-B14F-4D97-AF65-F5344CB8AC3E}">
        <p14:creationId xmlns:p14="http://schemas.microsoft.com/office/powerpoint/2010/main" val="131928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61882" y="551464"/>
            <a:ext cx="6461231" cy="5755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These grants cannot include </a:t>
            </a:r>
            <a:r>
              <a:rPr lang="en-US" sz="3200" b="1" dirty="0"/>
              <a:t>indirect expenses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b="1" dirty="0"/>
              <a:t>Direct expenses </a:t>
            </a:r>
            <a:r>
              <a:rPr lang="en-US" sz="3200" dirty="0"/>
              <a:t>(allowed) fund the project </a:t>
            </a:r>
            <a:r>
              <a:rPr lang="en-US" sz="3200" b="1" dirty="0"/>
              <a:t>directly: </a:t>
            </a:r>
            <a:r>
              <a:rPr lang="en-US" sz="3200" dirty="0"/>
              <a:t>salary, </a:t>
            </a:r>
            <a:r>
              <a:rPr lang="en-US" sz="3200" b="1" dirty="0"/>
              <a:t>fringes</a:t>
            </a:r>
            <a:r>
              <a:rPr lang="en-US" sz="3200" dirty="0"/>
              <a:t> that go with salary (healthcare, taxes, etc.), project supplies, software, etc. </a:t>
            </a:r>
          </a:p>
          <a:p>
            <a:pPr marL="0" indent="0">
              <a:buNone/>
            </a:pPr>
            <a:r>
              <a:rPr lang="en-US" sz="3200" b="1" dirty="0"/>
              <a:t>Indirect expenses </a:t>
            </a:r>
            <a:r>
              <a:rPr lang="en-US" sz="3200" dirty="0"/>
              <a:t>(not allowed) fund the </a:t>
            </a:r>
            <a:r>
              <a:rPr lang="en-US" sz="3200" b="1" dirty="0"/>
              <a:t>institution</a:t>
            </a:r>
            <a:r>
              <a:rPr lang="en-US" sz="3200" dirty="0"/>
              <a:t> to support an external project: F&amp;A (facilities and administration) are the most common indirect expenses.  </a:t>
            </a: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Funding: Direct Only</a:t>
            </a:r>
          </a:p>
        </p:txBody>
      </p:sp>
    </p:spTree>
    <p:extLst>
      <p:ext uri="{BB962C8B-B14F-4D97-AF65-F5344CB8AC3E}">
        <p14:creationId xmlns:p14="http://schemas.microsoft.com/office/powerpoint/2010/main" val="53754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63DA3BE-026F-4FFF-9647-110EB048A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9599"/>
            <a:ext cx="7052486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71E52-69CE-4E68-AC59-32831EB5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>
            <a:normAutofit/>
          </a:bodyPr>
          <a:lstStyle/>
          <a:p>
            <a:r>
              <a:rPr lang="en-US" dirty="0"/>
              <a:t>Introduce Yourself!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D3B94-188F-404A-AF60-B70894F83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451109" cy="327458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In chat, please share: </a:t>
            </a:r>
          </a:p>
          <a:p>
            <a:r>
              <a:rPr lang="en-US" sz="3600" dirty="0">
                <a:solidFill>
                  <a:srgbClr val="FFFFFF"/>
                </a:solidFill>
              </a:rPr>
              <a:t>Your institution / department</a:t>
            </a:r>
          </a:p>
          <a:p>
            <a:r>
              <a:rPr lang="en-US" sz="3600" dirty="0">
                <a:solidFill>
                  <a:srgbClr val="FFFFFF"/>
                </a:solidFill>
              </a:rPr>
              <a:t>First time with ALG or returning? </a:t>
            </a:r>
          </a:p>
          <a:p>
            <a:r>
              <a:rPr lang="en-US" sz="3600" dirty="0">
                <a:solidFill>
                  <a:srgbClr val="FFFFFF"/>
                </a:solidFill>
              </a:rPr>
              <a:t>Why are affordable / open resources important to you? </a:t>
            </a:r>
          </a:p>
        </p:txBody>
      </p:sp>
      <p:pic>
        <p:nvPicPr>
          <p:cNvPr id="7" name="Graphic 6" descr="Speech">
            <a:extLst>
              <a:ext uri="{FF2B5EF4-FFF2-40B4-BE49-F238E27FC236}">
                <a16:creationId xmlns:a16="http://schemas.microsoft.com/office/drawing/2014/main" id="{B221846A-4530-43BB-B21F-996B597C7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535781"/>
            <a:ext cx="3778286" cy="37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67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7159" y="1801367"/>
            <a:ext cx="5656226" cy="325526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accent1"/>
                </a:solidFill>
              </a:rPr>
              <a:t> Timeline</a:t>
            </a:r>
          </a:p>
        </p:txBody>
      </p:sp>
    </p:spTree>
    <p:extLst>
      <p:ext uri="{BB962C8B-B14F-4D97-AF65-F5344CB8AC3E}">
        <p14:creationId xmlns:p14="http://schemas.microsoft.com/office/powerpoint/2010/main" val="3897708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155275"/>
            <a:ext cx="6719361" cy="670272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1F4D7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22: Projects Ending Summer-Fall 2023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Monday, October 31, midnight: Application Deadline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Tuesday, November 1 – Tuesday, November 15: Peer Reviews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Wednesday, November 16 – Monday, November 21: Administrative Reviews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Tuesday, November 22: Notifications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Friday, December 9: Online Kickoff, 1-4pm</a:t>
            </a:r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Timeline: R22</a:t>
            </a:r>
          </a:p>
        </p:txBody>
      </p:sp>
    </p:spTree>
    <p:extLst>
      <p:ext uri="{BB962C8B-B14F-4D97-AF65-F5344CB8AC3E}">
        <p14:creationId xmlns:p14="http://schemas.microsoft.com/office/powerpoint/2010/main" val="3745519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581892"/>
            <a:ext cx="6461231" cy="581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Transformation Grants: at least one team member will participate in the </a:t>
            </a:r>
            <a:r>
              <a:rPr lang="en-US" sz="3200" u="sng" dirty="0"/>
              <a:t>required</a:t>
            </a:r>
            <a:r>
              <a:rPr lang="en-US" sz="3200" dirty="0"/>
              <a:t> online synchronous kickoff meeting. All members are required to participate in the asynchronous training. </a:t>
            </a:r>
          </a:p>
          <a:p>
            <a:pPr marL="0" indent="0">
              <a:buNone/>
            </a:pPr>
            <a:r>
              <a:rPr lang="en-US" sz="3200" dirty="0"/>
              <a:t>Continuous Improvement Grants: Participation in the synchronous online kickoff meeting is optional but recommended. Participation in the asynchronous training is required.</a:t>
            </a:r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Kickoff Requirements</a:t>
            </a:r>
          </a:p>
        </p:txBody>
      </p:sp>
    </p:spTree>
    <p:extLst>
      <p:ext uri="{BB962C8B-B14F-4D97-AF65-F5344CB8AC3E}">
        <p14:creationId xmlns:p14="http://schemas.microsoft.com/office/powerpoint/2010/main" val="4177692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8BFE5-653D-43BF-96B9-9071F748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move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CAFE8-3D61-4EA3-9054-8D68E88D3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We’re about to run through how to apply for a grant. </a:t>
            </a:r>
          </a:p>
          <a:p>
            <a:pPr marL="0" indent="0">
              <a:buNone/>
            </a:pPr>
            <a:r>
              <a:rPr lang="en-US" sz="3200" dirty="0"/>
              <a:t>Before that happens, any questions about what we just went through? </a:t>
            </a:r>
          </a:p>
        </p:txBody>
      </p:sp>
    </p:spTree>
    <p:extLst>
      <p:ext uri="{BB962C8B-B14F-4D97-AF65-F5344CB8AC3E}">
        <p14:creationId xmlns:p14="http://schemas.microsoft.com/office/powerpoint/2010/main" val="3591329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FF556B1-737D-4080-801A-E1108FB2251D}"/>
              </a:ext>
            </a:extLst>
          </p:cNvPr>
          <p:cNvSpPr txBox="1">
            <a:spLocks/>
          </p:cNvSpPr>
          <p:nvPr/>
        </p:nvSpPr>
        <p:spPr>
          <a:xfrm>
            <a:off x="497159" y="1801367"/>
            <a:ext cx="6230212" cy="3255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dirty="0">
                <a:solidFill>
                  <a:schemeClr val="accent1"/>
                </a:solidFill>
              </a:rPr>
              <a:t>How to Apply</a:t>
            </a:r>
          </a:p>
        </p:txBody>
      </p:sp>
    </p:spTree>
    <p:extLst>
      <p:ext uri="{BB962C8B-B14F-4D97-AF65-F5344CB8AC3E}">
        <p14:creationId xmlns:p14="http://schemas.microsoft.com/office/powerpoint/2010/main" val="1407781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/>
              <a:t>How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814" y="592347"/>
            <a:ext cx="6627377" cy="56733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Bookmark the R22 RFP page on the </a:t>
            </a:r>
            <a:r>
              <a:rPr lang="en-US" sz="3200" dirty="0">
                <a:hlinkClick r:id="rId3"/>
              </a:rPr>
              <a:t>main Grants Page</a:t>
            </a:r>
            <a:r>
              <a:rPr lang="en-US" sz="3200" dirty="0"/>
              <a:t>. Be sure to read through the RFP!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Complete the appropriate </a:t>
            </a:r>
            <a:r>
              <a:rPr lang="en-US" sz="3200" b="1" dirty="0"/>
              <a:t>offline .docx </a:t>
            </a:r>
            <a:r>
              <a:rPr lang="en-US" sz="3200" dirty="0"/>
              <a:t>proposal linked on the RFP website.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Officially apply using </a:t>
            </a:r>
            <a:r>
              <a:rPr lang="en-US" sz="3200"/>
              <a:t>the online form </a:t>
            </a:r>
            <a:r>
              <a:rPr lang="en-US" sz="3200" dirty="0"/>
              <a:t>linked on the RFP website </a:t>
            </a:r>
            <a:r>
              <a:rPr lang="en-US" sz="3200" b="1" dirty="0"/>
              <a:t>with</a:t>
            </a:r>
            <a:r>
              <a:rPr lang="en-US" sz="3200" dirty="0"/>
              <a:t> your completed .docx proposal.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7401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FF556B1-737D-4080-801A-E1108FB2251D}"/>
              </a:ext>
            </a:extLst>
          </p:cNvPr>
          <p:cNvSpPr txBox="1">
            <a:spLocks/>
          </p:cNvSpPr>
          <p:nvPr/>
        </p:nvSpPr>
        <p:spPr>
          <a:xfrm>
            <a:off x="497159" y="1801367"/>
            <a:ext cx="7486352" cy="3255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dirty="0">
                <a:solidFill>
                  <a:schemeClr val="accent1"/>
                </a:solidFill>
              </a:rPr>
              <a:t>Word Documents Walkthrough</a:t>
            </a:r>
          </a:p>
        </p:txBody>
      </p:sp>
    </p:spTree>
    <p:extLst>
      <p:ext uri="{BB962C8B-B14F-4D97-AF65-F5344CB8AC3E}">
        <p14:creationId xmlns:p14="http://schemas.microsoft.com/office/powerpoint/2010/main" val="3612589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FF556B1-737D-4080-801A-E1108FB2251D}"/>
              </a:ext>
            </a:extLst>
          </p:cNvPr>
          <p:cNvSpPr txBox="1">
            <a:spLocks/>
          </p:cNvSpPr>
          <p:nvPr/>
        </p:nvSpPr>
        <p:spPr>
          <a:xfrm>
            <a:off x="497159" y="1801367"/>
            <a:ext cx="7486352" cy="3255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dirty="0">
                <a:solidFill>
                  <a:schemeClr val="accent1"/>
                </a:solidFill>
              </a:rPr>
              <a:t>Online Application Walkthrough</a:t>
            </a:r>
          </a:p>
        </p:txBody>
      </p:sp>
    </p:spTree>
    <p:extLst>
      <p:ext uri="{BB962C8B-B14F-4D97-AF65-F5344CB8AC3E}">
        <p14:creationId xmlns:p14="http://schemas.microsoft.com/office/powerpoint/2010/main" val="3048494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3565" y="963386"/>
            <a:ext cx="2947482" cy="48985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Peer Review: Three Reviewers, Weighted Rubric</a:t>
            </a:r>
          </a:p>
          <a:p>
            <a:endParaRPr lang="en-US" dirty="0"/>
          </a:p>
          <a:p>
            <a:r>
              <a:rPr lang="en-US" sz="2800" dirty="0"/>
              <a:t>Transformation Grants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154796"/>
            <a:ext cx="3412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find the rubrics linked on the RFP pages.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AF1239-13C5-4F2D-8D6D-B47EFC5A6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028" y="3839814"/>
            <a:ext cx="8150906" cy="27933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824ADE-D79F-4F40-B91B-50A88D00D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2140" y="32632"/>
            <a:ext cx="8150906" cy="412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01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3565" y="963386"/>
            <a:ext cx="2947482" cy="48985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Peer Review: One Peer Reviewer, Weighted Rubric</a:t>
            </a:r>
          </a:p>
          <a:p>
            <a:endParaRPr lang="en-US" dirty="0"/>
          </a:p>
          <a:p>
            <a:r>
              <a:rPr lang="en-US" sz="2800" dirty="0"/>
              <a:t>Continuous Improvement Grants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154796"/>
            <a:ext cx="3412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 can find the rubrics linked on the RFP pages.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29623C-6E02-46D5-8F42-9D339295F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1567279"/>
            <a:ext cx="8115409" cy="372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8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052958-7138-4819-A845-3E27DE9F8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chemeClr val="accent1"/>
                </a:solidFill>
              </a:rPr>
              <a:t>Affordable Materials Grants:</a:t>
            </a: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Transformation Grants</a:t>
            </a:r>
          </a:p>
        </p:txBody>
      </p:sp>
    </p:spTree>
    <p:extLst>
      <p:ext uri="{BB962C8B-B14F-4D97-AF65-F5344CB8AC3E}">
        <p14:creationId xmlns:p14="http://schemas.microsoft.com/office/powerpoint/2010/main" val="3211063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08489" y="1950854"/>
            <a:ext cx="7315200" cy="16881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3643599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08489" y="1950854"/>
            <a:ext cx="7315200" cy="16881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Thank you!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342387" y="3429000"/>
            <a:ext cx="6714232" cy="179032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For questions, contact: 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Jeff.Gallant@usg.edu</a:t>
            </a:r>
          </a:p>
        </p:txBody>
      </p:sp>
    </p:spTree>
    <p:extLst>
      <p:ext uri="{BB962C8B-B14F-4D97-AF65-F5344CB8AC3E}">
        <p14:creationId xmlns:p14="http://schemas.microsoft.com/office/powerpoint/2010/main" val="16818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sz="3300" dirty="0"/>
              <a:t>What </a:t>
            </a:r>
            <a:r>
              <a:rPr lang="en-US" sz="3300"/>
              <a:t>are Transformation Grants</a:t>
            </a:r>
            <a:r>
              <a:rPr lang="en-US" sz="33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8489" y="467653"/>
            <a:ext cx="6627377" cy="5922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Transformation Grants are opportunities for </a:t>
            </a:r>
            <a:r>
              <a:rPr lang="en-US" sz="3200" b="1" dirty="0"/>
              <a:t>individuals or teams of faculty and professional staff</a:t>
            </a:r>
            <a:r>
              <a:rPr lang="en-US" sz="3200" dirty="0"/>
              <a:t> to transform courses with commercial textbooks to courses using OER and other affordable materials.</a:t>
            </a:r>
          </a:p>
          <a:p>
            <a:pPr marL="0" indent="0">
              <a:buNone/>
            </a:pPr>
            <a:r>
              <a:rPr lang="en-US" sz="3200" dirty="0"/>
              <a:t>Continuous Improvement Grants are opportunities for </a:t>
            </a:r>
            <a:r>
              <a:rPr lang="en-US" sz="3200" b="1" dirty="0"/>
              <a:t>individuals or teams</a:t>
            </a:r>
            <a:r>
              <a:rPr lang="en-US" sz="3200" dirty="0"/>
              <a:t> to improve previously-created OER. </a:t>
            </a:r>
          </a:p>
        </p:txBody>
      </p:sp>
      <p:sp>
        <p:nvSpPr>
          <p:cNvPr id="11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17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/>
              <a:t>Funding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606" y="762000"/>
            <a:ext cx="6627377" cy="552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Transformation projects have specific funding guidelines:</a:t>
            </a:r>
          </a:p>
          <a:p>
            <a:r>
              <a:rPr lang="en-US" sz="3200" dirty="0"/>
              <a:t>$5,000 maximum award per individual team member  for salary, course release, travel, etc.</a:t>
            </a:r>
          </a:p>
          <a:p>
            <a:r>
              <a:rPr lang="en-US" sz="3200" dirty="0"/>
              <a:t>Additional project expenses allowed, but must be justified in proposal budget</a:t>
            </a:r>
          </a:p>
          <a:p>
            <a:r>
              <a:rPr lang="en-US" sz="3200" dirty="0"/>
              <a:t>$30,000 maximum total award per grant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138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617248"/>
            <a:ext cx="6461231" cy="5478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 can incorporate project expenses (such as authoring tools/platforms, equipment, travel) into the grants. </a:t>
            </a:r>
          </a:p>
          <a:p>
            <a:pPr marL="0" indent="0">
              <a:buNone/>
            </a:pPr>
            <a:r>
              <a:rPr lang="en-US" sz="3600" dirty="0"/>
              <a:t>If you do, please make this </a:t>
            </a:r>
            <a:r>
              <a:rPr lang="en-US" sz="3600" i="1" dirty="0"/>
              <a:t>very clear </a:t>
            </a:r>
            <a:r>
              <a:rPr lang="en-US" sz="3600" dirty="0"/>
              <a:t>to reviewers in the budget section and explain why those expenses are necessary for project success within your plan. 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dirty="0"/>
              <a:t>What if I have other project costs? </a:t>
            </a:r>
          </a:p>
        </p:txBody>
      </p:sp>
    </p:spTree>
    <p:extLst>
      <p:ext uri="{BB962C8B-B14F-4D97-AF65-F5344CB8AC3E}">
        <p14:creationId xmlns:p14="http://schemas.microsoft.com/office/powerpoint/2010/main" val="69748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052958-7138-4819-A845-3E27DE9F8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Continuous Improvement Grants</a:t>
            </a:r>
          </a:p>
        </p:txBody>
      </p:sp>
    </p:spTree>
    <p:extLst>
      <p:ext uri="{BB962C8B-B14F-4D97-AF65-F5344CB8AC3E}">
        <p14:creationId xmlns:p14="http://schemas.microsoft.com/office/powerpoint/2010/main" val="300657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150" y="215153"/>
            <a:ext cx="6461231" cy="6454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Continuous Improvement Defined</a:t>
            </a:r>
          </a:p>
          <a:p>
            <a:pPr marL="0" indent="0">
              <a:buNone/>
            </a:pPr>
            <a:r>
              <a:rPr lang="en-US" sz="2800" dirty="0"/>
              <a:t>Continuous Improvement Grants are not awarded simply for doing routine course revision work. CI Grants can include: </a:t>
            </a:r>
          </a:p>
          <a:p>
            <a:r>
              <a:rPr lang="en-US" sz="2800" dirty="0"/>
              <a:t>A substantial revision of existing OER through updates for accuracy, accessibility, clarity, design, and compatibility (formatting, code, etc.)</a:t>
            </a:r>
          </a:p>
          <a:p>
            <a:r>
              <a:rPr lang="en-US" sz="2800" dirty="0"/>
              <a:t>The creation of new OER, from texts to ancillary materials, to improve the course</a:t>
            </a:r>
          </a:p>
          <a:p>
            <a:r>
              <a:rPr lang="en-US" sz="2800" i="1" dirty="0"/>
              <a:t>Ancillary materials </a:t>
            </a:r>
            <a:r>
              <a:rPr lang="en-US" sz="2800" dirty="0"/>
              <a:t>are any materials created to substantially support the instruction of a course using an existing open educational resource(s).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805" y="1865740"/>
            <a:ext cx="2947482" cy="3126520"/>
          </a:xfrm>
        </p:spPr>
        <p:txBody>
          <a:bodyPr>
            <a:normAutofit/>
          </a:bodyPr>
          <a:lstStyle/>
          <a:p>
            <a:r>
              <a:rPr lang="en-US" b="1" dirty="0"/>
              <a:t>Continuous Improvement Grants Explained</a:t>
            </a:r>
          </a:p>
        </p:txBody>
      </p:sp>
    </p:spTree>
    <p:extLst>
      <p:ext uri="{BB962C8B-B14F-4D97-AF65-F5344CB8AC3E}">
        <p14:creationId xmlns:p14="http://schemas.microsoft.com/office/powerpoint/2010/main" val="106901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/>
              <a:t>Funding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606" y="762000"/>
            <a:ext cx="6627377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Continuous Improvement Grants also have specific guidelines for funding: </a:t>
            </a:r>
          </a:p>
          <a:p>
            <a:r>
              <a:rPr lang="en-US" sz="3200" dirty="0"/>
              <a:t>$2,000 maximum per team member for salary, course release, travel, etc.</a:t>
            </a:r>
          </a:p>
          <a:p>
            <a:r>
              <a:rPr lang="en-US" sz="3200" dirty="0"/>
              <a:t>Additional project expenses allowed, but must be justified in proposal budget</a:t>
            </a:r>
          </a:p>
          <a:p>
            <a:r>
              <a:rPr lang="en-US" sz="3200" dirty="0"/>
              <a:t>$10,000 maximum total award per grant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827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Frame">
  <a:themeElements>
    <a:clrScheme name="Custom 27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5260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0070C0"/>
      </a:hlink>
      <a:folHlink>
        <a:srgbClr val="1A606E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lcf76f155ced4ddcb4097134ff3c332f xmlns="9fff0862-dda6-4fd7-9437-296e7a0fcd4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C76DF9BD8349B0CA3C9A1AA4C548" ma:contentTypeVersion="114" ma:contentTypeDescription="Create a new document." ma:contentTypeScope="" ma:versionID="ebbe6952ede08d8fe1d1f3781a6e1e4c">
  <xsd:schema xmlns:xsd="http://www.w3.org/2001/XMLSchema" xmlns:xs="http://www.w3.org/2001/XMLSchema" xmlns:p="http://schemas.microsoft.com/office/2006/metadata/properties" xmlns:ns3="http://schemas.microsoft.com/sharepoint/v4" xmlns:ns4="9fff0862-dda6-4fd7-9437-296e7a0fcd45" xmlns:ns5="7dcc4a76-b6f0-4a5c-8242-557922f7abb0" targetNamespace="http://schemas.microsoft.com/office/2006/metadata/properties" ma:root="true" ma:fieldsID="3dff166ea1113a071c9f8af58a3a099c" ns3:_="" ns4:_="" ns5:_="">
    <xsd:import namespace="http://schemas.microsoft.com/sharepoint/v4"/>
    <xsd:import namespace="9fff0862-dda6-4fd7-9437-296e7a0fcd45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3:IconOverlay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f0862-dda6-4fd7-9437-296e7a0fc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f0ecd7d-7305-47a7-acb2-43d943ef9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F10A00-C583-42B6-9320-FD5EF5FBB3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B5515C-41E9-43FE-8ABE-1289B07EC091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9fff0862-dda6-4fd7-9437-296e7a0fcd45"/>
  </ds:schemaRefs>
</ds:datastoreItem>
</file>

<file path=customXml/itemProps3.xml><?xml version="1.0" encoding="utf-8"?>
<ds:datastoreItem xmlns:ds="http://schemas.openxmlformats.org/officeDocument/2006/customXml" ds:itemID="{2A2BEBDE-A895-4FF4-A308-7F42E56F7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9fff0862-dda6-4fd7-9437-296e7a0fcd45"/>
    <ds:schemaRef ds:uri="7dcc4a76-b6f0-4a5c-8242-557922f7ab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1099</Words>
  <Application>Microsoft Office PowerPoint</Application>
  <PresentationFormat>Widescreen</PresentationFormat>
  <Paragraphs>115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Calibri Light</vt:lpstr>
      <vt:lpstr>Corbel</vt:lpstr>
      <vt:lpstr>Symbol</vt:lpstr>
      <vt:lpstr>Wingdings 2</vt:lpstr>
      <vt:lpstr>Frame</vt:lpstr>
      <vt:lpstr>Affordable Materials Grants:  RFP Review</vt:lpstr>
      <vt:lpstr>Introduce Yourself!</vt:lpstr>
      <vt:lpstr>Affordable Materials Grants: Transformation Grants</vt:lpstr>
      <vt:lpstr>What are Transformation Grants?</vt:lpstr>
      <vt:lpstr>Funding Structure</vt:lpstr>
      <vt:lpstr>What if I have other project costs? </vt:lpstr>
      <vt:lpstr>Continuous Improvement Grants</vt:lpstr>
      <vt:lpstr>Continuous Improvement Grants Explained</vt:lpstr>
      <vt:lpstr>Funding Structure</vt:lpstr>
      <vt:lpstr>Priority Categories</vt:lpstr>
      <vt:lpstr>Priority Categories</vt:lpstr>
      <vt:lpstr>Collaborative Projects with Professional Support</vt:lpstr>
      <vt:lpstr>Student Participation in Materials Creation, Adaptation, and Evaluation</vt:lpstr>
      <vt:lpstr>Department Scaling Projects</vt:lpstr>
      <vt:lpstr>Upper-Level Campus Collaborations</vt:lpstr>
      <vt:lpstr> Funding</vt:lpstr>
      <vt:lpstr>Funding</vt:lpstr>
      <vt:lpstr>Funding: Additional Guidelines</vt:lpstr>
      <vt:lpstr>Funding: Direct Only</vt:lpstr>
      <vt:lpstr> Timeline</vt:lpstr>
      <vt:lpstr>Timeline: R22</vt:lpstr>
      <vt:lpstr>Kickoff Requirements</vt:lpstr>
      <vt:lpstr>Before we move on…</vt:lpstr>
      <vt:lpstr>PowerPoint Presentation</vt:lpstr>
      <vt:lpstr>How to Apply</vt:lpstr>
      <vt:lpstr>PowerPoint Presentation</vt:lpstr>
      <vt:lpstr>PowerPoint Presentation</vt:lpstr>
      <vt:lpstr>PowerPoint Presentation</vt:lpstr>
      <vt:lpstr>PowerPoint Presentation</vt:lpstr>
      <vt:lpstr>Questions?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 Transformation Grants</dc:title>
  <dc:creator>Jeff Gallant</dc:creator>
  <cp:lastModifiedBy>Jeff Gallant</cp:lastModifiedBy>
  <cp:revision>12</cp:revision>
  <dcterms:created xsi:type="dcterms:W3CDTF">2019-11-08T15:09:27Z</dcterms:created>
  <dcterms:modified xsi:type="dcterms:W3CDTF">2022-09-09T14:11:44Z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0x0101007222C76DF9BD8349B0CA3C9A1AA4C548</vt:lpwstr>
  </property>
  <property fmtid="{D5CDD505-2E9C-101B-9397-08002B2CF9AE}" pid="3" name="e1a5b98cdd71426dacb6e478c7a5882f">
    <vt:lpwstr/>
  </property>
  <property fmtid="{D5CDD505-2E9C-101B-9397-08002B2CF9AE}" pid="4" name="MediaServiceImageTags">
    <vt:lpwstr/>
  </property>
  <property fmtid="{D5CDD505-2E9C-101B-9397-08002B2CF9AE}" pid="5" name="TaxCatchAll">
    <vt:lpwstr/>
  </property>
  <property fmtid="{D5CDD505-2E9C-101B-9397-08002B2CF9AE}" pid="6" name="Wiki_x0020_Page_x0020_Categories">
    <vt:lpwstr/>
  </property>
  <property fmtid="{D5CDD505-2E9C-101B-9397-08002B2CF9AE}" pid="7" name="Wiki Page Categories">
    <vt:lpwstr/>
  </property>
</Properties>
</file>