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83" r:id="rId3"/>
    <p:sldId id="284" r:id="rId4"/>
    <p:sldId id="291" r:id="rId5"/>
    <p:sldId id="292" r:id="rId6"/>
    <p:sldId id="293" r:id="rId7"/>
    <p:sldId id="285" r:id="rId8"/>
    <p:sldId id="294" r:id="rId9"/>
    <p:sldId id="295" r:id="rId10"/>
    <p:sldId id="296" r:id="rId11"/>
    <p:sldId id="297" r:id="rId12"/>
    <p:sldId id="282" r:id="rId13"/>
    <p:sldId id="264" r:id="rId14"/>
  </p:sldIdLst>
  <p:sldSz cx="13004800" cy="9753600"/>
  <p:notesSz cx="6858000" cy="9144000"/>
  <p:defaultTextStyle>
    <a:lvl1pPr algn="ctr" defTabSz="584200">
      <a:defRPr sz="3600">
        <a:solidFill>
          <a:srgbClr val="53585F"/>
        </a:solidFill>
        <a:latin typeface="+mn-lt"/>
        <a:ea typeface="+mn-ea"/>
        <a:cs typeface="+mn-cs"/>
        <a:sym typeface="Arial"/>
      </a:defRPr>
    </a:lvl1pPr>
    <a:lvl2pPr indent="228600" algn="ctr" defTabSz="584200">
      <a:defRPr sz="3600">
        <a:solidFill>
          <a:srgbClr val="53585F"/>
        </a:solidFill>
        <a:latin typeface="+mn-lt"/>
        <a:ea typeface="+mn-ea"/>
        <a:cs typeface="+mn-cs"/>
        <a:sym typeface="Arial"/>
      </a:defRPr>
    </a:lvl2pPr>
    <a:lvl3pPr indent="457200" algn="ctr" defTabSz="584200">
      <a:defRPr sz="3600">
        <a:solidFill>
          <a:srgbClr val="53585F"/>
        </a:solidFill>
        <a:latin typeface="+mn-lt"/>
        <a:ea typeface="+mn-ea"/>
        <a:cs typeface="+mn-cs"/>
        <a:sym typeface="Arial"/>
      </a:defRPr>
    </a:lvl3pPr>
    <a:lvl4pPr indent="685800" algn="ctr" defTabSz="584200">
      <a:defRPr sz="3600">
        <a:solidFill>
          <a:srgbClr val="53585F"/>
        </a:solidFill>
        <a:latin typeface="+mn-lt"/>
        <a:ea typeface="+mn-ea"/>
        <a:cs typeface="+mn-cs"/>
        <a:sym typeface="Arial"/>
      </a:defRPr>
    </a:lvl4pPr>
    <a:lvl5pPr indent="914400" algn="ctr" defTabSz="584200">
      <a:defRPr sz="3600">
        <a:solidFill>
          <a:srgbClr val="53585F"/>
        </a:solidFill>
        <a:latin typeface="+mn-lt"/>
        <a:ea typeface="+mn-ea"/>
        <a:cs typeface="+mn-cs"/>
        <a:sym typeface="Arial"/>
      </a:defRPr>
    </a:lvl5pPr>
    <a:lvl6pPr indent="1143000" algn="ctr" defTabSz="584200">
      <a:defRPr sz="3600">
        <a:solidFill>
          <a:srgbClr val="53585F"/>
        </a:solidFill>
        <a:latin typeface="+mn-lt"/>
        <a:ea typeface="+mn-ea"/>
        <a:cs typeface="+mn-cs"/>
        <a:sym typeface="Arial"/>
      </a:defRPr>
    </a:lvl6pPr>
    <a:lvl7pPr indent="1371600" algn="ctr" defTabSz="584200">
      <a:defRPr sz="3600">
        <a:solidFill>
          <a:srgbClr val="53585F"/>
        </a:solidFill>
        <a:latin typeface="+mn-lt"/>
        <a:ea typeface="+mn-ea"/>
        <a:cs typeface="+mn-cs"/>
        <a:sym typeface="Arial"/>
      </a:defRPr>
    </a:lvl7pPr>
    <a:lvl8pPr indent="1600200" algn="ctr" defTabSz="584200">
      <a:defRPr sz="3600">
        <a:solidFill>
          <a:srgbClr val="53585F"/>
        </a:solidFill>
        <a:latin typeface="+mn-lt"/>
        <a:ea typeface="+mn-ea"/>
        <a:cs typeface="+mn-cs"/>
        <a:sym typeface="Arial"/>
      </a:defRPr>
    </a:lvl8pPr>
    <a:lvl9pPr indent="1828800" algn="ctr" defTabSz="584200">
      <a:defRPr sz="3600">
        <a:solidFill>
          <a:srgbClr val="53585F"/>
        </a:solidFill>
        <a:latin typeface="+mn-lt"/>
        <a:ea typeface="+mn-ea"/>
        <a:cs typeface="+mn-cs"/>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9853" autoAdjust="0"/>
  </p:normalViewPr>
  <p:slideViewPr>
    <p:cSldViewPr snapToGrid="0" snapToObjects="1">
      <p:cViewPr>
        <p:scale>
          <a:sx n="75" d="100"/>
          <a:sy n="75" d="100"/>
        </p:scale>
        <p:origin x="-816" y="-44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4" name="Shape 5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495532310"/>
      </p:ext>
    </p:extLst>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700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University</a:t>
            </a:r>
            <a:r>
              <a:rPr lang="en-US" b="1" baseline="0" dirty="0" smtClean="0"/>
              <a:t> Libraries: </a:t>
            </a:r>
            <a:r>
              <a:rPr lang="en-US" dirty="0" smtClean="0"/>
              <a:t>To partner with others in ALX by providing services and information that will help instructors make their courses more affordable.  This includes subject librarian expertise, copyright services and training, and purchasing of textbooks and other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Copyright Resource Center in the Library: </a:t>
            </a:r>
            <a:r>
              <a:rPr lang="en-US" b="0" baseline="0" dirty="0" smtClean="0"/>
              <a:t>provides education and support for all copyright-related questions. As part of the ALX initiative, we are available to help participants identify and comply with any copyright or licensing restrictions that may be in place on materials, in order to facilitate the adoption and creation of OER.</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UCAT: </a:t>
            </a:r>
            <a:r>
              <a:rPr lang="en-US" b="0" baseline="0" dirty="0" smtClean="0"/>
              <a:t>UCAT is dedicated to helping teachers create learning experiences that allow students to grow intellectually and personally. We help teachers try to eliminate any barriers to those learning opportunities, and certainly having course material be accessible to all students is one of these. UCAT plays a valuable role in helping drive the ALX training and professional development strategy</a:t>
            </a:r>
            <a:endParaRPr lang="en-US" b="0" dirty="0" smtClean="0"/>
          </a:p>
        </p:txBody>
      </p:sp>
    </p:spTree>
    <p:extLst>
      <p:ext uri="{BB962C8B-B14F-4D97-AF65-F5344CB8AC3E}">
        <p14:creationId xmlns:p14="http://schemas.microsoft.com/office/powerpoint/2010/main" val="1214493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University</a:t>
            </a:r>
            <a:r>
              <a:rPr lang="en-US" b="1" baseline="0" dirty="0" smtClean="0"/>
              <a:t> Libraries: </a:t>
            </a:r>
            <a:r>
              <a:rPr lang="en-US" dirty="0" smtClean="0"/>
              <a:t>To partner with others in ALX by providing services and information that will help instructors make their courses more affordable.  This includes subject librarian expertise, copyright services and training, and purchasing of textbooks and other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Copyright Resource Center in the Library: </a:t>
            </a:r>
            <a:r>
              <a:rPr lang="en-US" b="0" baseline="0" dirty="0" smtClean="0"/>
              <a:t>provides education and support for all copyright-related questions. As part of the ALX initiative, we are available to help participants identify and comply with any copyright or licensing restrictions that may be in place on materials, in order to facilitate the adoption and creation of OER.</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UCAT: </a:t>
            </a:r>
            <a:r>
              <a:rPr lang="en-US" b="0" baseline="0" dirty="0" smtClean="0"/>
              <a:t>UCAT is dedicated to helping teachers create learning experiences that allow students to grow intellectually and personally. We help teachers try to eliminate any barriers to those learning opportunities, and certainly having course material be accessible to all students is one of these. UCAT plays a valuable role in helping drive the ALX training and professional development strategy</a:t>
            </a:r>
            <a:endParaRPr lang="en-US" b="0" dirty="0" smtClean="0"/>
          </a:p>
        </p:txBody>
      </p:sp>
    </p:spTree>
    <p:extLst>
      <p:ext uri="{BB962C8B-B14F-4D97-AF65-F5344CB8AC3E}">
        <p14:creationId xmlns:p14="http://schemas.microsoft.com/office/powerpoint/2010/main" val="121449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3631769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304256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3042568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304256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3631769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University</a:t>
            </a:r>
            <a:r>
              <a:rPr lang="en-US" b="1" baseline="0" dirty="0" smtClean="0"/>
              <a:t> Libraries: </a:t>
            </a:r>
            <a:r>
              <a:rPr lang="en-US" dirty="0" smtClean="0"/>
              <a:t>To partner with others in ALX by providing services and information that will help instructors make their courses more affordable.  This includes subject librarian expertise, copyright services and training, and purchasing of textbooks and other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Copyright Resource Center in the Library: </a:t>
            </a:r>
            <a:r>
              <a:rPr lang="en-US" b="0" baseline="0" dirty="0" smtClean="0"/>
              <a:t>provides education and support for all copyright-related questions. As part of the ALX initiative, we are available to help participants identify and comply with any copyright or licensing restrictions that may be in place on materials, in order to facilitate the adoption and creation of OER.</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UCAT: </a:t>
            </a:r>
            <a:r>
              <a:rPr lang="en-US" b="0" baseline="0" dirty="0" smtClean="0"/>
              <a:t>UCAT is dedicated to helping teachers create learning experiences that allow students to grow intellectually and personally. We help teachers try to eliminate any barriers to those learning opportunities, and certainly having course material be accessible to all students is one of these. UCAT plays a valuable role in helping drive the ALX training and professional development strategy</a:t>
            </a:r>
            <a:endParaRPr lang="en-US" b="0" dirty="0" smtClean="0"/>
          </a:p>
        </p:txBody>
      </p:sp>
    </p:spTree>
    <p:extLst>
      <p:ext uri="{BB962C8B-B14F-4D97-AF65-F5344CB8AC3E}">
        <p14:creationId xmlns:p14="http://schemas.microsoft.com/office/powerpoint/2010/main" val="1214493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University</a:t>
            </a:r>
            <a:r>
              <a:rPr lang="en-US" b="1" baseline="0" dirty="0" smtClean="0"/>
              <a:t> Libraries: </a:t>
            </a:r>
            <a:r>
              <a:rPr lang="en-US" dirty="0" smtClean="0"/>
              <a:t>To partner with others in ALX by providing services and information that will help instructors make their courses more affordable.  This includes subject librarian expertise, copyright services and training, and purchasing of textbooks and other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Copyright Resource Center in the Library: </a:t>
            </a:r>
            <a:r>
              <a:rPr lang="en-US" b="0" baseline="0" dirty="0" smtClean="0"/>
              <a:t>provides education and support for all copyright-related questions. As part of the ALX initiative, we are available to help participants identify and comply with any copyright or licensing restrictions that may be in place on materials, in order to facilitate the adoption and creation of OER.</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UCAT: </a:t>
            </a:r>
            <a:r>
              <a:rPr lang="en-US" b="0" baseline="0" dirty="0" smtClean="0"/>
              <a:t>UCAT is dedicated to helping teachers create learning experiences that allow students to grow intellectually and personally. We help teachers try to eliminate any barriers to those learning opportunities, and certainly having course material be accessible to all students is one of these. UCAT plays a valuable role in helping drive the ALX training and professional development strategy</a:t>
            </a:r>
            <a:endParaRPr lang="en-US" b="0" dirty="0" smtClean="0"/>
          </a:p>
        </p:txBody>
      </p:sp>
    </p:spTree>
    <p:extLst>
      <p:ext uri="{BB962C8B-B14F-4D97-AF65-F5344CB8AC3E}">
        <p14:creationId xmlns:p14="http://schemas.microsoft.com/office/powerpoint/2010/main" val="1214493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University</a:t>
            </a:r>
            <a:r>
              <a:rPr lang="en-US" b="1" baseline="0" dirty="0" smtClean="0"/>
              <a:t> Libraries: </a:t>
            </a:r>
            <a:r>
              <a:rPr lang="en-US" dirty="0" smtClean="0"/>
              <a:t>To partner with others in ALX by providing services and information that will help instructors make their courses more affordable.  This includes subject librarian expertise, copyright services and training, and purchasing of textbooks and other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Copyright Resource Center in the Library: </a:t>
            </a:r>
            <a:r>
              <a:rPr lang="en-US" b="0" baseline="0" dirty="0" smtClean="0"/>
              <a:t>provides education and support for all copyright-related questions. As part of the ALX initiative, we are available to help participants identify and comply with any copyright or licensing restrictions that may be in place on materials, in order to facilitate the adoption and creation of OER.</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UCAT: </a:t>
            </a:r>
            <a:r>
              <a:rPr lang="en-US" b="0" baseline="0" dirty="0" smtClean="0"/>
              <a:t>UCAT is dedicated to helping teachers create learning experiences that allow students to grow intellectually and personally. We help teachers try to eliminate any barriers to those learning opportunities, and certainly having course material be accessible to all students is one of these. UCAT plays a valuable role in helping drive the ALX training and professional development strategy</a:t>
            </a:r>
            <a:endParaRPr lang="en-US" b="0" dirty="0" smtClean="0"/>
          </a:p>
        </p:txBody>
      </p:sp>
    </p:spTree>
    <p:extLst>
      <p:ext uri="{BB962C8B-B14F-4D97-AF65-F5344CB8AC3E}">
        <p14:creationId xmlns:p14="http://schemas.microsoft.com/office/powerpoint/2010/main" val="1214493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grpSp>
        <p:nvGrpSpPr>
          <p:cNvPr id="11" name="Group 11"/>
          <p:cNvGrpSpPr/>
          <p:nvPr/>
        </p:nvGrpSpPr>
        <p:grpSpPr>
          <a:xfrm>
            <a:off x="0" y="1396826"/>
            <a:ext cx="13004801" cy="4588397"/>
            <a:chOff x="0" y="0"/>
            <a:chExt cx="13004800" cy="4588395"/>
          </a:xfrm>
        </p:grpSpPr>
        <p:sp>
          <p:nvSpPr>
            <p:cNvPr id="9" name="Shape 9"/>
            <p:cNvSpPr/>
            <p:nvPr/>
          </p:nvSpPr>
          <p:spPr>
            <a:xfrm>
              <a:off x="0" y="200198"/>
              <a:ext cx="13004800" cy="4388198"/>
            </a:xfrm>
            <a:prstGeom prst="rect">
              <a:avLst/>
            </a:prstGeom>
            <a:solidFill>
              <a:srgbClr val="333333"/>
            </a:solidFill>
            <a:ln w="12700" cap="flat">
              <a:noFill/>
              <a:miter lim="400000"/>
            </a:ln>
            <a:effectLst/>
          </p:spPr>
          <p:txBody>
            <a:bodyPr wrap="square" lIns="0" tIns="0" rIns="0" bIns="0" numCol="1" anchor="ctr">
              <a:noAutofit/>
            </a:bodyPr>
            <a:lstStyle/>
            <a:p>
              <a:pPr lvl="0">
                <a:defRPr sz="2400">
                  <a:solidFill>
                    <a:srgbClr val="FFFFFF"/>
                  </a:solidFill>
                  <a:latin typeface="Helvetica Light"/>
                  <a:ea typeface="Helvetica Light"/>
                  <a:cs typeface="Helvetica Light"/>
                  <a:sym typeface="Helvetica Light"/>
                </a:defRPr>
              </a:pPr>
              <a:endParaRPr/>
            </a:p>
          </p:txBody>
        </p:sp>
        <p:sp>
          <p:nvSpPr>
            <p:cNvPr id="10" name="Shape 10"/>
            <p:cNvSpPr/>
            <p:nvPr/>
          </p:nvSpPr>
          <p:spPr>
            <a:xfrm>
              <a:off x="0" y="0"/>
              <a:ext cx="13004800" cy="197198"/>
            </a:xfrm>
            <a:prstGeom prst="rect">
              <a:avLst/>
            </a:prstGeom>
            <a:solidFill>
              <a:srgbClr val="24BDDE"/>
            </a:solidFill>
            <a:ln w="12700" cap="flat">
              <a:noFill/>
              <a:miter lim="400000"/>
            </a:ln>
            <a:effectLst/>
          </p:spPr>
          <p:txBody>
            <a:bodyPr wrap="square" lIns="0" tIns="0" rIns="0" bIns="0" numCol="1" anchor="ctr">
              <a:noAutofit/>
            </a:bodyPr>
            <a:lstStyle/>
            <a:p>
              <a:pPr lvl="0">
                <a:defRPr sz="2400">
                  <a:solidFill>
                    <a:srgbClr val="FFFFFF"/>
                  </a:solidFill>
                  <a:latin typeface="Helvetica Light"/>
                  <a:ea typeface="Helvetica Light"/>
                  <a:cs typeface="Helvetica Light"/>
                  <a:sym typeface="Helvetica Light"/>
                </a:defRPr>
              </a:pPr>
              <a:endParaRPr/>
            </a:p>
          </p:txBody>
        </p:sp>
      </p:grpSp>
      <p:grpSp>
        <p:nvGrpSpPr>
          <p:cNvPr id="14" name="Group 14"/>
          <p:cNvGrpSpPr/>
          <p:nvPr/>
        </p:nvGrpSpPr>
        <p:grpSpPr>
          <a:xfrm>
            <a:off x="952500" y="7141951"/>
            <a:ext cx="6093247" cy="2028266"/>
            <a:chOff x="0" y="0"/>
            <a:chExt cx="6093246" cy="2028265"/>
          </a:xfrm>
        </p:grpSpPr>
        <p:pic>
          <p:nvPicPr>
            <p:cNvPr id="12" name="TheOhioStateUniversity-Horiz-RGBHEX.pdf"/>
            <p:cNvPicPr/>
            <p:nvPr/>
          </p:nvPicPr>
          <p:blipFill>
            <a:blip r:embed="rId2">
              <a:extLst/>
            </a:blip>
            <a:srcRect/>
            <a:stretch>
              <a:fillRect/>
            </a:stretch>
          </p:blipFill>
          <p:spPr>
            <a:xfrm>
              <a:off x="0" y="0"/>
              <a:ext cx="6093246" cy="883242"/>
            </a:xfrm>
            <a:prstGeom prst="rect">
              <a:avLst/>
            </a:prstGeom>
            <a:ln w="12700" cap="flat">
              <a:noFill/>
              <a:miter lim="400000"/>
            </a:ln>
            <a:effectLst/>
          </p:spPr>
        </p:pic>
        <p:sp>
          <p:nvSpPr>
            <p:cNvPr id="13" name="Shape 13"/>
            <p:cNvSpPr/>
            <p:nvPr/>
          </p:nvSpPr>
          <p:spPr>
            <a:xfrm>
              <a:off x="210" y="1433230"/>
              <a:ext cx="5613715" cy="595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200">
                  <a:solidFill>
                    <a:srgbClr val="666666"/>
                  </a:solidFill>
                </a:defRPr>
              </a:lvl1pPr>
            </a:lstStyle>
            <a:p>
              <a:pPr lvl="0">
                <a:defRPr sz="1800">
                  <a:solidFill>
                    <a:srgbClr val="000000"/>
                  </a:solidFill>
                </a:defRPr>
              </a:pPr>
              <a:r>
                <a:rPr lang="en-US" sz="3200" dirty="0" smtClean="0">
                  <a:solidFill>
                    <a:srgbClr val="666666"/>
                  </a:solidFill>
                </a:rPr>
                <a:t>Affordable Learning Exchange</a:t>
              </a:r>
              <a:endParaRPr sz="3200" dirty="0">
                <a:solidFill>
                  <a:srgbClr val="666666"/>
                </a:solidFill>
              </a:endParaRPr>
            </a:p>
          </p:txBody>
        </p:sp>
      </p:gr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image">
    <p:spTree>
      <p:nvGrpSpPr>
        <p:cNvPr id="1" name=""/>
        <p:cNvGrpSpPr/>
        <p:nvPr/>
      </p:nvGrpSpPr>
      <p:grpSpPr>
        <a:xfrm>
          <a:off x="0" y="0"/>
          <a:ext cx="0" cy="0"/>
          <a:chOff x="0" y="0"/>
          <a:chExt cx="0" cy="0"/>
        </a:xfrm>
      </p:grpSpPr>
      <p:grpSp>
        <p:nvGrpSpPr>
          <p:cNvPr id="19" name="Group 19"/>
          <p:cNvGrpSpPr/>
          <p:nvPr/>
        </p:nvGrpSpPr>
        <p:grpSpPr>
          <a:xfrm>
            <a:off x="0" y="8784083"/>
            <a:ext cx="13004800" cy="969568"/>
            <a:chOff x="0" y="0"/>
            <a:chExt cx="13004800" cy="969566"/>
          </a:xfrm>
        </p:grpSpPr>
        <p:sp>
          <p:nvSpPr>
            <p:cNvPr id="16" name="Shape 16"/>
            <p:cNvSpPr/>
            <p:nvPr/>
          </p:nvSpPr>
          <p:spPr>
            <a:xfrm>
              <a:off x="0" y="0"/>
              <a:ext cx="13004800" cy="969566"/>
            </a:xfrm>
            <a:prstGeom prst="rect">
              <a:avLst/>
            </a:prstGeom>
            <a:solidFill>
              <a:srgbClr val="333333"/>
            </a:solidFill>
            <a:ln w="12700" cap="flat">
              <a:noFill/>
              <a:miter lim="400000"/>
            </a:ln>
            <a:effectLst/>
          </p:spPr>
          <p:txBody>
            <a:bodyPr wrap="square" lIns="0" tIns="0" rIns="0" bIns="0" numCol="1" anchor="ctr">
              <a:noAutofit/>
            </a:bodyPr>
            <a:lstStyle/>
            <a:p>
              <a:pPr lvl="0">
                <a:defRPr sz="2400">
                  <a:solidFill>
                    <a:srgbClr val="FFFFFF"/>
                  </a:solidFill>
                  <a:latin typeface="Helvetica Light"/>
                  <a:ea typeface="Helvetica Light"/>
                  <a:cs typeface="Helvetica Light"/>
                  <a:sym typeface="Helvetica Light"/>
                </a:defRPr>
              </a:pPr>
              <a:endParaRPr/>
            </a:p>
          </p:txBody>
        </p:sp>
        <p:pic>
          <p:nvPicPr>
            <p:cNvPr id="17" name="TheOhioStateUniversity-REV2-Horiz-RGBHEX.png"/>
            <p:cNvPicPr/>
            <p:nvPr/>
          </p:nvPicPr>
          <p:blipFill>
            <a:blip r:embed="rId2">
              <a:extLst/>
            </a:blip>
            <a:srcRect b="31"/>
            <a:stretch>
              <a:fillRect/>
            </a:stretch>
          </p:blipFill>
          <p:spPr>
            <a:xfrm>
              <a:off x="952500" y="191664"/>
              <a:ext cx="4043016" cy="586053"/>
            </a:xfrm>
            <a:prstGeom prst="rect">
              <a:avLst/>
            </a:prstGeom>
            <a:ln w="12700" cap="flat">
              <a:noFill/>
              <a:miter lim="400000"/>
            </a:ln>
            <a:effectLst/>
          </p:spPr>
        </p:pic>
        <p:sp>
          <p:nvSpPr>
            <p:cNvPr id="18" name="Shape 18"/>
            <p:cNvSpPr/>
            <p:nvPr/>
          </p:nvSpPr>
          <p:spPr>
            <a:xfrm>
              <a:off x="8214091" y="264211"/>
              <a:ext cx="3901709" cy="441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a:defRPr sz="2200">
                  <a:solidFill>
                    <a:srgbClr val="EEEEEE"/>
                  </a:solidFill>
                </a:defRPr>
              </a:lvl1pPr>
            </a:lstStyle>
            <a:p>
              <a:pPr lvl="0">
                <a:defRPr sz="1800">
                  <a:solidFill>
                    <a:srgbClr val="000000"/>
                  </a:solidFill>
                </a:defRPr>
              </a:pPr>
              <a:r>
                <a:rPr lang="en-US" sz="2200" dirty="0" smtClean="0">
                  <a:solidFill>
                    <a:srgbClr val="EEEEEE"/>
                  </a:solidFill>
                </a:rPr>
                <a:t>Affordable Learning Exchange</a:t>
              </a:r>
              <a:endParaRPr sz="2200" dirty="0">
                <a:solidFill>
                  <a:srgbClr val="EEEEEE"/>
                </a:solidFill>
              </a:endParaRPr>
            </a:p>
          </p:txBody>
        </p:sp>
      </p:gr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ext/Image">
    <p:spTree>
      <p:nvGrpSpPr>
        <p:cNvPr id="1" name=""/>
        <p:cNvGrpSpPr/>
        <p:nvPr/>
      </p:nvGrpSpPr>
      <p:grpSpPr>
        <a:xfrm>
          <a:off x="0" y="0"/>
          <a:ext cx="0" cy="0"/>
          <a:chOff x="0" y="0"/>
          <a:chExt cx="0" cy="0"/>
        </a:xfrm>
      </p:grpSpPr>
      <p:sp>
        <p:nvSpPr>
          <p:cNvPr id="40" name="Shape 40"/>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hank You">
    <p:spTree>
      <p:nvGrpSpPr>
        <p:cNvPr id="1" name=""/>
        <p:cNvGrpSpPr/>
        <p:nvPr/>
      </p:nvGrpSpPr>
      <p:grpSpPr>
        <a:xfrm>
          <a:off x="0" y="0"/>
          <a:ext cx="0" cy="0"/>
          <a:chOff x="0" y="0"/>
          <a:chExt cx="0" cy="0"/>
        </a:xfrm>
      </p:grpSpPr>
      <p:sp>
        <p:nvSpPr>
          <p:cNvPr id="48" name="Shape 48"/>
          <p:cNvSpPr/>
          <p:nvPr/>
        </p:nvSpPr>
        <p:spPr>
          <a:xfrm>
            <a:off x="0" y="1406525"/>
            <a:ext cx="13004801" cy="3378200"/>
          </a:xfrm>
          <a:prstGeom prst="rect">
            <a:avLst/>
          </a:prstGeom>
          <a:solidFill>
            <a:srgbClr val="24BDDE"/>
          </a:solidFill>
          <a:ln w="12700">
            <a:miter lim="400000"/>
          </a:ln>
        </p:spPr>
        <p:txBody>
          <a:bodyPr lIns="508000" tIns="508000" rIns="508000" bIns="508000" anchor="ctr"/>
          <a:lstStyle/>
          <a:p>
            <a:pPr lvl="0" algn="l">
              <a:defRPr sz="12000" b="1">
                <a:solidFill>
                  <a:srgbClr val="FFFFFF"/>
                </a:solidFill>
              </a:defRPr>
            </a:pPr>
            <a:endParaRPr/>
          </a:p>
        </p:txBody>
      </p:sp>
      <p:grpSp>
        <p:nvGrpSpPr>
          <p:cNvPr id="52" name="Group 52"/>
          <p:cNvGrpSpPr/>
          <p:nvPr/>
        </p:nvGrpSpPr>
        <p:grpSpPr>
          <a:xfrm>
            <a:off x="0" y="8784083"/>
            <a:ext cx="13004800" cy="969568"/>
            <a:chOff x="0" y="0"/>
            <a:chExt cx="13004800" cy="969566"/>
          </a:xfrm>
        </p:grpSpPr>
        <p:sp>
          <p:nvSpPr>
            <p:cNvPr id="49" name="Shape 49"/>
            <p:cNvSpPr/>
            <p:nvPr/>
          </p:nvSpPr>
          <p:spPr>
            <a:xfrm>
              <a:off x="0" y="0"/>
              <a:ext cx="13004800" cy="969566"/>
            </a:xfrm>
            <a:prstGeom prst="rect">
              <a:avLst/>
            </a:prstGeom>
            <a:solidFill>
              <a:srgbClr val="333333"/>
            </a:solidFill>
            <a:ln w="12700" cap="flat">
              <a:noFill/>
              <a:miter lim="400000"/>
            </a:ln>
            <a:effectLst/>
          </p:spPr>
          <p:txBody>
            <a:bodyPr wrap="square" lIns="0" tIns="0" rIns="0" bIns="0" numCol="1" anchor="ctr">
              <a:noAutofit/>
            </a:bodyPr>
            <a:lstStyle/>
            <a:p>
              <a:pPr lvl="0">
                <a:defRPr sz="2400">
                  <a:solidFill>
                    <a:srgbClr val="FFFFFF"/>
                  </a:solidFill>
                  <a:latin typeface="Helvetica Light"/>
                  <a:ea typeface="Helvetica Light"/>
                  <a:cs typeface="Helvetica Light"/>
                  <a:sym typeface="Helvetica Light"/>
                </a:defRPr>
              </a:pPr>
              <a:endParaRPr/>
            </a:p>
          </p:txBody>
        </p:sp>
        <p:pic>
          <p:nvPicPr>
            <p:cNvPr id="50" name="TheOhioStateUniversity-REV2-Horiz-RGBHEX.png"/>
            <p:cNvPicPr/>
            <p:nvPr/>
          </p:nvPicPr>
          <p:blipFill>
            <a:blip r:embed="rId2">
              <a:extLst/>
            </a:blip>
            <a:srcRect b="31"/>
            <a:stretch>
              <a:fillRect/>
            </a:stretch>
          </p:blipFill>
          <p:spPr>
            <a:xfrm>
              <a:off x="952500" y="191664"/>
              <a:ext cx="4043016" cy="586053"/>
            </a:xfrm>
            <a:prstGeom prst="rect">
              <a:avLst/>
            </a:prstGeom>
            <a:ln w="12700" cap="flat">
              <a:noFill/>
              <a:miter lim="400000"/>
            </a:ln>
            <a:effectLst/>
          </p:spPr>
        </p:pic>
        <p:sp>
          <p:nvSpPr>
            <p:cNvPr id="51" name="Shape 51"/>
            <p:cNvSpPr/>
            <p:nvPr/>
          </p:nvSpPr>
          <p:spPr>
            <a:xfrm>
              <a:off x="8214091" y="264211"/>
              <a:ext cx="3901709" cy="441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a:defRPr sz="2200">
                  <a:solidFill>
                    <a:srgbClr val="EEEEEE"/>
                  </a:solidFill>
                </a:defRPr>
              </a:lvl1pPr>
            </a:lstStyle>
            <a:p>
              <a:pPr lvl="0">
                <a:defRPr sz="1800">
                  <a:solidFill>
                    <a:srgbClr val="000000"/>
                  </a:solidFill>
                </a:defRPr>
              </a:pPr>
              <a:r>
                <a:rPr lang="en-US" sz="2200" dirty="0" smtClean="0">
                  <a:solidFill>
                    <a:srgbClr val="EEEEEE"/>
                  </a:solidFill>
                </a:rPr>
                <a:t>Affordable Learning Exchange</a:t>
              </a:r>
              <a:endParaRPr sz="2200" dirty="0">
                <a:solidFill>
                  <a:srgbClr val="EEEEEE"/>
                </a:solidFill>
              </a:endParaRPr>
            </a:p>
          </p:txBody>
        </p:sp>
      </p:gr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22243"/>
            <a:ext cx="13004801" cy="1790602"/>
          </a:xfrm>
          <a:prstGeom prst="rect">
            <a:avLst/>
          </a:prstGeom>
          <a:solidFill>
            <a:srgbClr val="333333"/>
          </a:solidFill>
          <a:ln w="12700">
            <a:miter lim="400000"/>
          </a:ln>
        </p:spPr>
        <p:txBody>
          <a:bodyPr lIns="0" tIns="0" rIns="0" bIns="0" anchor="ctr"/>
          <a:lstStyle/>
          <a:p>
            <a:pPr lvl="0">
              <a:defRPr sz="2400">
                <a:solidFill>
                  <a:srgbClr val="FFFFFF"/>
                </a:solidFill>
                <a:latin typeface="Helvetica Light"/>
                <a:ea typeface="Helvetica Light"/>
                <a:cs typeface="Helvetica Light"/>
                <a:sym typeface="Helvetica Light"/>
              </a:defRPr>
            </a:pPr>
            <a:endParaRPr/>
          </a:p>
        </p:txBody>
      </p:sp>
      <p:grpSp>
        <p:nvGrpSpPr>
          <p:cNvPr id="6" name="Group 6"/>
          <p:cNvGrpSpPr/>
          <p:nvPr/>
        </p:nvGrpSpPr>
        <p:grpSpPr>
          <a:xfrm>
            <a:off x="0" y="8784083"/>
            <a:ext cx="13004800" cy="969568"/>
            <a:chOff x="0" y="0"/>
            <a:chExt cx="13004800" cy="969566"/>
          </a:xfrm>
        </p:grpSpPr>
        <p:sp>
          <p:nvSpPr>
            <p:cNvPr id="3" name="Shape 3"/>
            <p:cNvSpPr/>
            <p:nvPr/>
          </p:nvSpPr>
          <p:spPr>
            <a:xfrm>
              <a:off x="0" y="0"/>
              <a:ext cx="13004800" cy="969566"/>
            </a:xfrm>
            <a:prstGeom prst="rect">
              <a:avLst/>
            </a:prstGeom>
            <a:solidFill>
              <a:srgbClr val="333333"/>
            </a:solidFill>
            <a:ln w="12700" cap="flat">
              <a:noFill/>
              <a:miter lim="400000"/>
            </a:ln>
            <a:effectLst/>
          </p:spPr>
          <p:txBody>
            <a:bodyPr wrap="square" lIns="0" tIns="0" rIns="0" bIns="0" numCol="1" anchor="ctr">
              <a:noAutofit/>
            </a:bodyPr>
            <a:lstStyle/>
            <a:p>
              <a:pPr lvl="0">
                <a:defRPr sz="2400">
                  <a:solidFill>
                    <a:srgbClr val="FFFFFF"/>
                  </a:solidFill>
                  <a:latin typeface="Helvetica Light"/>
                  <a:ea typeface="Helvetica Light"/>
                  <a:cs typeface="Helvetica Light"/>
                  <a:sym typeface="Helvetica Light"/>
                </a:defRPr>
              </a:pPr>
              <a:endParaRPr/>
            </a:p>
          </p:txBody>
        </p:sp>
        <p:pic>
          <p:nvPicPr>
            <p:cNvPr id="4" name="TheOhioStateUniversity-REV2-Horiz-RGBHEX.png"/>
            <p:cNvPicPr/>
            <p:nvPr/>
          </p:nvPicPr>
          <p:blipFill>
            <a:blip r:embed="rId6">
              <a:extLst/>
            </a:blip>
            <a:srcRect b="31"/>
            <a:stretch>
              <a:fillRect/>
            </a:stretch>
          </p:blipFill>
          <p:spPr>
            <a:xfrm>
              <a:off x="952500" y="191664"/>
              <a:ext cx="4043016" cy="586053"/>
            </a:xfrm>
            <a:prstGeom prst="rect">
              <a:avLst/>
            </a:prstGeom>
            <a:ln w="12700" cap="flat">
              <a:noFill/>
              <a:miter lim="400000"/>
            </a:ln>
            <a:effectLst/>
          </p:spPr>
        </p:pic>
        <p:sp>
          <p:nvSpPr>
            <p:cNvPr id="5" name="Shape 5"/>
            <p:cNvSpPr/>
            <p:nvPr/>
          </p:nvSpPr>
          <p:spPr>
            <a:xfrm>
              <a:off x="8214091" y="264211"/>
              <a:ext cx="3901709" cy="441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a:defRPr sz="2200">
                  <a:solidFill>
                    <a:srgbClr val="EEEEEE"/>
                  </a:solidFill>
                </a:defRPr>
              </a:lvl1pPr>
            </a:lstStyle>
            <a:p>
              <a:pPr lvl="0">
                <a:defRPr sz="1800">
                  <a:solidFill>
                    <a:srgbClr val="000000"/>
                  </a:solidFill>
                </a:defRPr>
              </a:pPr>
              <a:r>
                <a:rPr lang="en-US" sz="2200" dirty="0" smtClean="0">
                  <a:solidFill>
                    <a:srgbClr val="EEEEEE"/>
                  </a:solidFill>
                </a:rPr>
                <a:t>Affordable Learning Exchange</a:t>
              </a:r>
              <a:endParaRPr sz="2200" dirty="0">
                <a:solidFill>
                  <a:srgbClr val="EEEEEE"/>
                </a:solidFill>
              </a:endParaRPr>
            </a:p>
          </p:txBody>
        </p:sp>
      </p:grpSp>
      <p:sp>
        <p:nvSpPr>
          <p:cNvPr id="7" name="Shape 7"/>
          <p:cNvSpPr>
            <a:spLocks noGrp="1"/>
          </p:cNvSpPr>
          <p:nvPr>
            <p:ph type="body" idx="1"/>
          </p:nvPr>
        </p:nvSpPr>
        <p:spPr>
          <a:xfrm>
            <a:off x="952500" y="2979340"/>
            <a:ext cx="5715943" cy="546616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7" r:id="rId4"/>
  </p:sldLayoutIdLst>
  <p:transition xmlns:p14="http://schemas.microsoft.com/office/powerpoint/2010/main" spd="med"/>
  <p:txStyles>
    <p:titleStyle>
      <a:lvl1pPr defTabSz="584200">
        <a:defRPr sz="7200" b="1">
          <a:solidFill>
            <a:srgbClr val="FFFFFF"/>
          </a:solidFill>
          <a:latin typeface="+mn-lt"/>
          <a:ea typeface="+mn-ea"/>
          <a:cs typeface="+mn-cs"/>
          <a:sym typeface="Arial"/>
        </a:defRPr>
      </a:lvl1pPr>
      <a:lvl2pPr indent="228600" defTabSz="584200">
        <a:defRPr sz="7200" b="1">
          <a:solidFill>
            <a:srgbClr val="FFFFFF"/>
          </a:solidFill>
          <a:latin typeface="+mn-lt"/>
          <a:ea typeface="+mn-ea"/>
          <a:cs typeface="+mn-cs"/>
          <a:sym typeface="Arial"/>
        </a:defRPr>
      </a:lvl2pPr>
      <a:lvl3pPr indent="457200" defTabSz="584200">
        <a:defRPr sz="7200" b="1">
          <a:solidFill>
            <a:srgbClr val="FFFFFF"/>
          </a:solidFill>
          <a:latin typeface="+mn-lt"/>
          <a:ea typeface="+mn-ea"/>
          <a:cs typeface="+mn-cs"/>
          <a:sym typeface="Arial"/>
        </a:defRPr>
      </a:lvl3pPr>
      <a:lvl4pPr indent="685800" defTabSz="584200">
        <a:defRPr sz="7200" b="1">
          <a:solidFill>
            <a:srgbClr val="FFFFFF"/>
          </a:solidFill>
          <a:latin typeface="+mn-lt"/>
          <a:ea typeface="+mn-ea"/>
          <a:cs typeface="+mn-cs"/>
          <a:sym typeface="Arial"/>
        </a:defRPr>
      </a:lvl4pPr>
      <a:lvl5pPr indent="914400" defTabSz="584200">
        <a:defRPr sz="7200" b="1">
          <a:solidFill>
            <a:srgbClr val="FFFFFF"/>
          </a:solidFill>
          <a:latin typeface="+mn-lt"/>
          <a:ea typeface="+mn-ea"/>
          <a:cs typeface="+mn-cs"/>
          <a:sym typeface="Arial"/>
        </a:defRPr>
      </a:lvl5pPr>
      <a:lvl6pPr indent="1143000" defTabSz="584200">
        <a:defRPr sz="7200" b="1">
          <a:solidFill>
            <a:srgbClr val="FFFFFF"/>
          </a:solidFill>
          <a:latin typeface="+mn-lt"/>
          <a:ea typeface="+mn-ea"/>
          <a:cs typeface="+mn-cs"/>
          <a:sym typeface="Arial"/>
        </a:defRPr>
      </a:lvl6pPr>
      <a:lvl7pPr indent="1371600" defTabSz="584200">
        <a:defRPr sz="7200" b="1">
          <a:solidFill>
            <a:srgbClr val="FFFFFF"/>
          </a:solidFill>
          <a:latin typeface="+mn-lt"/>
          <a:ea typeface="+mn-ea"/>
          <a:cs typeface="+mn-cs"/>
          <a:sym typeface="Arial"/>
        </a:defRPr>
      </a:lvl7pPr>
      <a:lvl8pPr indent="1600200" defTabSz="584200">
        <a:defRPr sz="7200" b="1">
          <a:solidFill>
            <a:srgbClr val="FFFFFF"/>
          </a:solidFill>
          <a:latin typeface="+mn-lt"/>
          <a:ea typeface="+mn-ea"/>
          <a:cs typeface="+mn-cs"/>
          <a:sym typeface="Arial"/>
        </a:defRPr>
      </a:lvl8pPr>
      <a:lvl9pPr indent="1828800" defTabSz="584200">
        <a:defRPr sz="7200" b="1">
          <a:solidFill>
            <a:srgbClr val="FFFFFF"/>
          </a:solidFill>
          <a:latin typeface="+mn-lt"/>
          <a:ea typeface="+mn-ea"/>
          <a:cs typeface="+mn-cs"/>
          <a:sym typeface="Arial"/>
        </a:defRPr>
      </a:lvl9pPr>
    </p:titleStyle>
    <p:bodyStyle>
      <a:lvl1pPr marL="444500" indent="-444500" defTabSz="584200">
        <a:buSzPct val="75000"/>
        <a:buChar char="•"/>
        <a:defRPr sz="3600">
          <a:latin typeface="+mn-lt"/>
          <a:ea typeface="+mn-ea"/>
          <a:cs typeface="+mn-cs"/>
          <a:sym typeface="Arial"/>
        </a:defRPr>
      </a:lvl1pPr>
      <a:lvl2pPr marL="889000" indent="-444500" defTabSz="584200">
        <a:buSzPct val="75000"/>
        <a:buChar char="•"/>
        <a:defRPr sz="3600">
          <a:latin typeface="+mn-lt"/>
          <a:ea typeface="+mn-ea"/>
          <a:cs typeface="+mn-cs"/>
          <a:sym typeface="Arial"/>
        </a:defRPr>
      </a:lvl2pPr>
      <a:lvl3pPr marL="1333500" indent="-444500" defTabSz="584200">
        <a:buSzPct val="75000"/>
        <a:buChar char="•"/>
        <a:defRPr sz="3600">
          <a:latin typeface="+mn-lt"/>
          <a:ea typeface="+mn-ea"/>
          <a:cs typeface="+mn-cs"/>
          <a:sym typeface="Arial"/>
        </a:defRPr>
      </a:lvl3pPr>
      <a:lvl4pPr marL="1778000" indent="-444500" defTabSz="584200">
        <a:buSzPct val="75000"/>
        <a:buChar char="•"/>
        <a:defRPr sz="3600">
          <a:latin typeface="+mn-lt"/>
          <a:ea typeface="+mn-ea"/>
          <a:cs typeface="+mn-cs"/>
          <a:sym typeface="Arial"/>
        </a:defRPr>
      </a:lvl4pPr>
      <a:lvl5pPr marL="2222500" indent="-444500" defTabSz="584200">
        <a:buSzPct val="75000"/>
        <a:buChar char="•"/>
        <a:defRPr sz="3600">
          <a:latin typeface="+mn-lt"/>
          <a:ea typeface="+mn-ea"/>
          <a:cs typeface="+mn-cs"/>
          <a:sym typeface="Arial"/>
        </a:defRPr>
      </a:lvl5pPr>
      <a:lvl6pPr marL="2667000" indent="-444500" defTabSz="584200">
        <a:buSzPct val="75000"/>
        <a:buChar char="•"/>
        <a:defRPr sz="3600">
          <a:latin typeface="+mn-lt"/>
          <a:ea typeface="+mn-ea"/>
          <a:cs typeface="+mn-cs"/>
          <a:sym typeface="Arial"/>
        </a:defRPr>
      </a:lvl6pPr>
      <a:lvl7pPr marL="3111500" indent="-444500" defTabSz="584200">
        <a:buSzPct val="75000"/>
        <a:buChar char="•"/>
        <a:defRPr sz="3600">
          <a:latin typeface="+mn-lt"/>
          <a:ea typeface="+mn-ea"/>
          <a:cs typeface="+mn-cs"/>
          <a:sym typeface="Arial"/>
        </a:defRPr>
      </a:lvl7pPr>
      <a:lvl8pPr marL="3556000" indent="-444500" defTabSz="584200">
        <a:buSzPct val="75000"/>
        <a:buChar char="•"/>
        <a:defRPr sz="3600">
          <a:latin typeface="+mn-lt"/>
          <a:ea typeface="+mn-ea"/>
          <a:cs typeface="+mn-cs"/>
          <a:sym typeface="Arial"/>
        </a:defRPr>
      </a:lvl8pPr>
      <a:lvl9pPr marL="4000500" indent="-444500" defTabSz="584200">
        <a:buSzPct val="75000"/>
        <a:buChar char="•"/>
        <a:defRPr sz="3600">
          <a:latin typeface="+mn-lt"/>
          <a:ea typeface="+mn-ea"/>
          <a:cs typeface="+mn-cs"/>
          <a:sym typeface="Arial"/>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p:nvPr/>
        </p:nvSpPr>
        <p:spPr>
          <a:xfrm>
            <a:off x="952500" y="4254500"/>
            <a:ext cx="11099800" cy="1244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a:defRPr sz="3200" cap="all">
                <a:solidFill>
                  <a:srgbClr val="FFFFFF"/>
                </a:solidFill>
              </a:defRPr>
            </a:lvl1pPr>
          </a:lstStyle>
          <a:p>
            <a:pPr lvl="0">
              <a:defRPr sz="1800" cap="none">
                <a:solidFill>
                  <a:srgbClr val="000000"/>
                </a:solidFill>
              </a:defRPr>
            </a:pPr>
            <a:endParaRPr sz="3200" cap="all" dirty="0">
              <a:solidFill>
                <a:srgbClr val="FFFFFF"/>
              </a:solidFill>
            </a:endParaRPr>
          </a:p>
        </p:txBody>
      </p:sp>
      <p:sp>
        <p:nvSpPr>
          <p:cNvPr id="57" name="Shape 57"/>
          <p:cNvSpPr/>
          <p:nvPr/>
        </p:nvSpPr>
        <p:spPr>
          <a:xfrm>
            <a:off x="952500" y="2206625"/>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a:defRPr sz="8000" b="1">
                <a:solidFill>
                  <a:srgbClr val="FFFFFF"/>
                </a:solidFill>
              </a:defRPr>
            </a:lvl1pPr>
          </a:lstStyle>
          <a:p>
            <a:pPr lvl="0">
              <a:defRPr sz="1800" b="0">
                <a:solidFill>
                  <a:srgbClr val="000000"/>
                </a:solidFill>
              </a:defRPr>
            </a:pPr>
            <a:r>
              <a:rPr lang="en-CA" sz="8000" b="1" dirty="0" smtClean="0">
                <a:solidFill>
                  <a:srgbClr val="FFFFFF"/>
                </a:solidFill>
              </a:rPr>
              <a:t>Digital Publishing Tools and Workflow</a:t>
            </a:r>
            <a:endParaRPr sz="8000" b="1" dirty="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p:nvPr/>
        </p:nvSpPr>
        <p:spPr>
          <a:xfrm>
            <a:off x="952500" y="2160413"/>
            <a:ext cx="5715943" cy="620044"/>
          </a:xfrm>
          <a:prstGeom prst="rect">
            <a:avLst/>
          </a:prstGeom>
          <a:ln w="12700">
            <a:miter lim="400000"/>
          </a:ln>
        </p:spPr>
        <p:txBody>
          <a:bodyPr lIns="50800" tIns="50800" rIns="50800" bIns="50800" anchor="ctr">
            <a:spAutoFit/>
          </a:bodyPr>
          <a:lstStyle/>
          <a:p>
            <a:pPr lvl="0" algn="l">
              <a:defRPr b="1" cap="all">
                <a:solidFill>
                  <a:srgbClr val="000000"/>
                </a:solidFill>
              </a:defRPr>
            </a:pPr>
            <a:endParaRPr/>
          </a:p>
        </p:txBody>
      </p:sp>
      <p:sp>
        <p:nvSpPr>
          <p:cNvPr id="79" name="Shape 79"/>
          <p:cNvSpPr/>
          <p:nvPr/>
        </p:nvSpPr>
        <p:spPr>
          <a:xfrm>
            <a:off x="952500" y="-22243"/>
            <a:ext cx="11099800" cy="1790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7200" b="1">
                <a:solidFill>
                  <a:srgbClr val="FFFFFF"/>
                </a:solidFill>
              </a:defRPr>
            </a:lvl1pPr>
          </a:lstStyle>
          <a:p>
            <a:pPr lvl="0">
              <a:defRPr sz="1800" b="0">
                <a:solidFill>
                  <a:srgbClr val="000000"/>
                </a:solidFill>
              </a:defRPr>
            </a:pPr>
            <a:r>
              <a:rPr lang="en-CA" sz="7200" b="1" dirty="0" smtClean="0">
                <a:solidFill>
                  <a:srgbClr val="FFFFFF"/>
                </a:solidFill>
              </a:rPr>
              <a:t>Tools</a:t>
            </a:r>
            <a:endParaRPr sz="7200" b="1" dirty="0">
              <a:solidFill>
                <a:srgbClr val="FFFFFF"/>
              </a:solidFill>
            </a:endParaRPr>
          </a:p>
        </p:txBody>
      </p:sp>
      <p:sp>
        <p:nvSpPr>
          <p:cNvPr id="4" name="Rectangle 3"/>
          <p:cNvSpPr/>
          <p:nvPr/>
        </p:nvSpPr>
        <p:spPr>
          <a:xfrm>
            <a:off x="952499" y="2570133"/>
            <a:ext cx="11324167" cy="3108543"/>
          </a:xfrm>
          <a:prstGeom prst="rect">
            <a:avLst/>
          </a:prstGeom>
        </p:spPr>
        <p:txBody>
          <a:bodyPr wrap="square">
            <a:spAutoFit/>
          </a:bodyPr>
          <a:lstStyle/>
          <a:p>
            <a:pPr algn="l"/>
            <a:r>
              <a:rPr lang="en-CA" sz="1600" b="1" dirty="0" smtClean="0"/>
              <a:t> </a:t>
            </a:r>
            <a:endParaRPr lang="en-CA" sz="1600" b="1" dirty="0"/>
          </a:p>
          <a:p>
            <a:pPr algn="l"/>
            <a:r>
              <a:rPr lang="en-CA" b="1" dirty="0" smtClean="0"/>
              <a:t>Our choices:</a:t>
            </a:r>
            <a:br>
              <a:rPr lang="en-CA" b="1" dirty="0" smtClean="0"/>
            </a:br>
            <a:endParaRPr lang="en-CA" b="1" dirty="0" smtClean="0"/>
          </a:p>
          <a:p>
            <a:pPr marL="571500" lvl="1" indent="-571500" algn="l">
              <a:buFont typeface="Arial"/>
              <a:buChar char="•"/>
            </a:pPr>
            <a:r>
              <a:rPr lang="en-CA" dirty="0" smtClean="0"/>
              <a:t>Word/PDF</a:t>
            </a:r>
          </a:p>
          <a:p>
            <a:pPr marL="571500" lvl="1" indent="-571500" algn="l">
              <a:buFont typeface="Arial"/>
              <a:buChar char="•"/>
            </a:pPr>
            <a:r>
              <a:rPr lang="en-CA" dirty="0" err="1" smtClean="0"/>
              <a:t>iBooks</a:t>
            </a:r>
            <a:r>
              <a:rPr lang="en-CA" dirty="0" smtClean="0"/>
              <a:t> Author</a:t>
            </a:r>
            <a:endParaRPr lang="en-CA" dirty="0"/>
          </a:p>
          <a:p>
            <a:pPr marL="571500" lvl="1" indent="-571500" algn="l">
              <a:buFont typeface="Arial"/>
              <a:buChar char="•"/>
            </a:pPr>
            <a:r>
              <a:rPr lang="en-CA" dirty="0" err="1" smtClean="0"/>
              <a:t>Pressbooks</a:t>
            </a:r>
            <a:endParaRPr lang="en-CA" dirty="0"/>
          </a:p>
        </p:txBody>
      </p:sp>
    </p:spTree>
    <p:extLst>
      <p:ext uri="{BB962C8B-B14F-4D97-AF65-F5344CB8AC3E}">
        <p14:creationId xmlns:p14="http://schemas.microsoft.com/office/powerpoint/2010/main" val="27560479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p:nvPr/>
        </p:nvSpPr>
        <p:spPr>
          <a:xfrm>
            <a:off x="952500" y="2160413"/>
            <a:ext cx="5715943" cy="620044"/>
          </a:xfrm>
          <a:prstGeom prst="rect">
            <a:avLst/>
          </a:prstGeom>
          <a:ln w="12700">
            <a:miter lim="400000"/>
          </a:ln>
        </p:spPr>
        <p:txBody>
          <a:bodyPr lIns="50800" tIns="50800" rIns="50800" bIns="50800" anchor="ctr">
            <a:spAutoFit/>
          </a:bodyPr>
          <a:lstStyle/>
          <a:p>
            <a:pPr lvl="0" algn="l">
              <a:defRPr b="1" cap="all">
                <a:solidFill>
                  <a:srgbClr val="000000"/>
                </a:solidFill>
              </a:defRPr>
            </a:pPr>
            <a:endParaRPr/>
          </a:p>
        </p:txBody>
      </p:sp>
      <p:sp>
        <p:nvSpPr>
          <p:cNvPr id="79" name="Shape 79"/>
          <p:cNvSpPr/>
          <p:nvPr/>
        </p:nvSpPr>
        <p:spPr>
          <a:xfrm>
            <a:off x="952500" y="-22243"/>
            <a:ext cx="11099800" cy="1790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7200" b="1">
                <a:solidFill>
                  <a:srgbClr val="FFFFFF"/>
                </a:solidFill>
              </a:defRPr>
            </a:lvl1pPr>
          </a:lstStyle>
          <a:p>
            <a:pPr lvl="0">
              <a:defRPr sz="1800" b="0">
                <a:solidFill>
                  <a:srgbClr val="000000"/>
                </a:solidFill>
              </a:defRPr>
            </a:pPr>
            <a:r>
              <a:rPr lang="en-CA" sz="7200" b="1" dirty="0" smtClean="0">
                <a:solidFill>
                  <a:srgbClr val="FFFFFF"/>
                </a:solidFill>
              </a:rPr>
              <a:t>Examples</a:t>
            </a:r>
            <a:endParaRPr sz="7200" b="1" dirty="0">
              <a:solidFill>
                <a:srgbClr val="FFFFFF"/>
              </a:solidFill>
            </a:endParaRPr>
          </a:p>
        </p:txBody>
      </p:sp>
      <p:pic>
        <p:nvPicPr>
          <p:cNvPr id="2" name="Picture 1" descr="Screen Shot 2016-02-17 at 6.00.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367" y="2780457"/>
            <a:ext cx="3937000" cy="5105400"/>
          </a:xfrm>
          <a:prstGeom prst="rect">
            <a:avLst/>
          </a:prstGeom>
        </p:spPr>
      </p:pic>
      <p:pic>
        <p:nvPicPr>
          <p:cNvPr id="3" name="Picture 2" descr="Screen Shot 2016-02-17 at 6.0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0004" y="2854070"/>
            <a:ext cx="3814111" cy="4935262"/>
          </a:xfrm>
          <a:prstGeom prst="rect">
            <a:avLst/>
          </a:prstGeom>
        </p:spPr>
      </p:pic>
    </p:spTree>
    <p:extLst>
      <p:ext uri="{BB962C8B-B14F-4D97-AF65-F5344CB8AC3E}">
        <p14:creationId xmlns:p14="http://schemas.microsoft.com/office/powerpoint/2010/main" val="212298794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G_4141.jpg"/>
          <p:cNvPicPr/>
          <p:nvPr/>
        </p:nvPicPr>
        <p:blipFill>
          <a:blip r:embed="rId2">
            <a:extLst/>
          </a:blip>
          <a:srcRect/>
          <a:stretch>
            <a:fillRect/>
          </a:stretch>
        </p:blipFill>
        <p:spPr>
          <a:xfrm>
            <a:off x="-36737" y="-7370"/>
            <a:ext cx="13078274" cy="9768340"/>
          </a:xfrm>
          <a:prstGeom prst="rect">
            <a:avLst/>
          </a:prstGeom>
          <a:ln w="12700">
            <a:miter lim="400000"/>
          </a:ln>
        </p:spPr>
      </p:pic>
      <p:sp>
        <p:nvSpPr>
          <p:cNvPr id="60" name="Shape 60"/>
          <p:cNvSpPr/>
          <p:nvPr/>
        </p:nvSpPr>
        <p:spPr>
          <a:xfrm>
            <a:off x="-6716" y="2306042"/>
            <a:ext cx="11125834" cy="3610422"/>
          </a:xfrm>
          <a:prstGeom prst="rect">
            <a:avLst/>
          </a:prstGeom>
          <a:solidFill>
            <a:srgbClr val="000000">
              <a:alpha val="60090"/>
            </a:srgbClr>
          </a:solidFill>
          <a:ln w="12700">
            <a:miter lim="400000"/>
          </a:ln>
        </p:spPr>
        <p:txBody>
          <a:bodyPr lIns="114300" tIns="114300" rIns="114300" bIns="114300"/>
          <a:lstStyle/>
          <a:p>
            <a:pPr lvl="0" algn="l">
              <a:defRPr sz="3200">
                <a:solidFill>
                  <a:srgbClr val="FFFFFF"/>
                </a:solidFill>
              </a:defRPr>
            </a:pPr>
            <a:endParaRPr/>
          </a:p>
        </p:txBody>
      </p:sp>
      <p:sp>
        <p:nvSpPr>
          <p:cNvPr id="61" name="Shape 61"/>
          <p:cNvSpPr/>
          <p:nvPr/>
        </p:nvSpPr>
        <p:spPr>
          <a:xfrm>
            <a:off x="952500" y="4989101"/>
            <a:ext cx="10723688" cy="1193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a:defRPr sz="3200" cap="all">
                <a:solidFill>
                  <a:srgbClr val="FFFFFF"/>
                </a:solidFill>
              </a:defRPr>
            </a:lvl1pPr>
          </a:lstStyle>
          <a:p>
            <a:pPr lvl="0">
              <a:defRPr sz="1800" cap="none">
                <a:solidFill>
                  <a:srgbClr val="000000"/>
                </a:solidFill>
              </a:defRPr>
            </a:pPr>
            <a:endParaRPr sz="3200" cap="all" dirty="0">
              <a:solidFill>
                <a:srgbClr val="FFFFFF"/>
              </a:solidFill>
            </a:endParaRPr>
          </a:p>
        </p:txBody>
      </p:sp>
      <p:sp>
        <p:nvSpPr>
          <p:cNvPr id="62" name="Shape 62"/>
          <p:cNvSpPr/>
          <p:nvPr/>
        </p:nvSpPr>
        <p:spPr>
          <a:xfrm>
            <a:off x="952499" y="2422525"/>
            <a:ext cx="11425768" cy="2546186"/>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algn="l">
              <a:defRPr sz="8000" b="1">
                <a:solidFill>
                  <a:srgbClr val="FFFFFF"/>
                </a:solidFill>
              </a:defRPr>
            </a:lvl1pPr>
          </a:lstStyle>
          <a:p>
            <a:pPr lvl="0">
              <a:defRPr sz="1800" b="0">
                <a:solidFill>
                  <a:srgbClr val="000000"/>
                </a:solidFill>
              </a:defRPr>
            </a:pPr>
            <a:r>
              <a:rPr lang="en-CA" sz="7200" b="1" dirty="0" smtClean="0">
                <a:solidFill>
                  <a:srgbClr val="FFFFFF"/>
                </a:solidFill>
              </a:rPr>
              <a:t>What are your </a:t>
            </a:r>
            <a:r>
              <a:rPr lang="en-CA" sz="7200" b="1" dirty="0" smtClean="0">
                <a:solidFill>
                  <a:srgbClr val="FFFFFF"/>
                </a:solidFill>
              </a:rPr>
              <a:t>challenges and next steps?</a:t>
            </a:r>
            <a:endParaRPr sz="7200" b="1" dirty="0">
              <a:solidFill>
                <a:srgbClr val="FFFFFF"/>
              </a:solidFill>
            </a:endParaRPr>
          </a:p>
        </p:txBody>
      </p:sp>
    </p:spTree>
    <p:extLst>
      <p:ext uri="{BB962C8B-B14F-4D97-AF65-F5344CB8AC3E}">
        <p14:creationId xmlns:p14="http://schemas.microsoft.com/office/powerpoint/2010/main" val="10826434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p:nvPr/>
        </p:nvSpPr>
        <p:spPr>
          <a:xfrm>
            <a:off x="952500" y="4965700"/>
            <a:ext cx="11099800" cy="704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cap="all">
                <a:solidFill>
                  <a:srgbClr val="000000"/>
                </a:solidFill>
              </a:defRPr>
            </a:lvl1pPr>
          </a:lstStyle>
          <a:p>
            <a:pPr lvl="0">
              <a:defRPr sz="1800" b="0" cap="none"/>
            </a:pPr>
            <a:r>
              <a:rPr lang="en-CA" sz="3600" b="1" cap="all" dirty="0" smtClean="0"/>
              <a:t>Affordable  Learning  Exchange</a:t>
            </a:r>
            <a:endParaRPr sz="3600" b="1" cap="all" dirty="0"/>
          </a:p>
        </p:txBody>
      </p:sp>
      <p:sp>
        <p:nvSpPr>
          <p:cNvPr id="90" name="Shape 90"/>
          <p:cNvSpPr/>
          <p:nvPr/>
        </p:nvSpPr>
        <p:spPr>
          <a:xfrm>
            <a:off x="952500" y="5708600"/>
            <a:ext cx="11099800" cy="21590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a:solidFill>
                  <a:srgbClr val="000000"/>
                </a:solidFill>
              </a:defRPr>
            </a:lvl1pPr>
          </a:lstStyle>
          <a:p>
            <a:pPr lvl="0">
              <a:defRPr sz="1800"/>
            </a:pPr>
            <a:r>
              <a:rPr lang="en-US" sz="3600" dirty="0" err="1" smtClean="0"/>
              <a:t>affordablelearningexchange.osu.edu</a:t>
            </a:r>
            <a:endParaRPr sz="3600" dirty="0"/>
          </a:p>
        </p:txBody>
      </p:sp>
      <p:sp>
        <p:nvSpPr>
          <p:cNvPr id="91" name="Shape 91"/>
          <p:cNvSpPr/>
          <p:nvPr/>
        </p:nvSpPr>
        <p:spPr>
          <a:xfrm>
            <a:off x="952500" y="2016125"/>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a:defRPr sz="12000" b="1">
                <a:solidFill>
                  <a:srgbClr val="FFFFFF"/>
                </a:solidFill>
              </a:defRPr>
            </a:lvl1pPr>
          </a:lstStyle>
          <a:p>
            <a:pPr lvl="0">
              <a:defRPr sz="1800" b="0">
                <a:solidFill>
                  <a:srgbClr val="000000"/>
                </a:solidFill>
              </a:defRPr>
            </a:pPr>
            <a:r>
              <a:rPr sz="12000" b="1">
                <a:solidFill>
                  <a:srgbClr val="FFFFFF"/>
                </a:solidFill>
              </a:rPr>
              <a:t>Thank you</a:t>
            </a:r>
          </a:p>
        </p:txBody>
      </p:sp>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G_4141.jpg"/>
          <p:cNvPicPr/>
          <p:nvPr/>
        </p:nvPicPr>
        <p:blipFill>
          <a:blip r:embed="rId3">
            <a:extLst/>
          </a:blip>
          <a:srcRect/>
          <a:stretch>
            <a:fillRect/>
          </a:stretch>
        </p:blipFill>
        <p:spPr>
          <a:xfrm>
            <a:off x="-36737" y="-7370"/>
            <a:ext cx="13078274" cy="9768340"/>
          </a:xfrm>
          <a:prstGeom prst="rect">
            <a:avLst/>
          </a:prstGeom>
          <a:ln w="12700">
            <a:miter lim="400000"/>
          </a:ln>
        </p:spPr>
      </p:pic>
      <p:sp>
        <p:nvSpPr>
          <p:cNvPr id="60" name="Shape 60"/>
          <p:cNvSpPr/>
          <p:nvPr/>
        </p:nvSpPr>
        <p:spPr>
          <a:xfrm>
            <a:off x="-6716" y="2306042"/>
            <a:ext cx="11125834" cy="3610422"/>
          </a:xfrm>
          <a:prstGeom prst="rect">
            <a:avLst/>
          </a:prstGeom>
          <a:solidFill>
            <a:srgbClr val="000000">
              <a:alpha val="60090"/>
            </a:srgbClr>
          </a:solidFill>
          <a:ln w="12700">
            <a:miter lim="400000"/>
          </a:ln>
        </p:spPr>
        <p:txBody>
          <a:bodyPr lIns="114300" tIns="114300" rIns="114300" bIns="114300"/>
          <a:lstStyle/>
          <a:p>
            <a:pPr lvl="0" algn="l">
              <a:defRPr sz="3200">
                <a:solidFill>
                  <a:srgbClr val="FFFFFF"/>
                </a:solidFill>
              </a:defRPr>
            </a:pPr>
            <a:endParaRPr/>
          </a:p>
        </p:txBody>
      </p:sp>
      <p:sp>
        <p:nvSpPr>
          <p:cNvPr id="61" name="Shape 61"/>
          <p:cNvSpPr/>
          <p:nvPr/>
        </p:nvSpPr>
        <p:spPr>
          <a:xfrm>
            <a:off x="952500" y="4989101"/>
            <a:ext cx="10723688" cy="1193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a:defRPr sz="3200" cap="all">
                <a:solidFill>
                  <a:srgbClr val="FFFFFF"/>
                </a:solidFill>
              </a:defRPr>
            </a:lvl1pPr>
          </a:lstStyle>
          <a:p>
            <a:pPr lvl="0">
              <a:defRPr sz="1800" cap="none">
                <a:solidFill>
                  <a:srgbClr val="000000"/>
                </a:solidFill>
              </a:defRPr>
            </a:pPr>
            <a:endParaRPr sz="3200" cap="all" dirty="0">
              <a:solidFill>
                <a:srgbClr val="FFFFFF"/>
              </a:solidFill>
            </a:endParaRPr>
          </a:p>
        </p:txBody>
      </p:sp>
      <p:sp>
        <p:nvSpPr>
          <p:cNvPr id="62" name="Shape 62"/>
          <p:cNvSpPr/>
          <p:nvPr/>
        </p:nvSpPr>
        <p:spPr>
          <a:xfrm>
            <a:off x="952499" y="2422525"/>
            <a:ext cx="9876943" cy="2546186"/>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algn="l">
              <a:defRPr sz="8000" b="1">
                <a:solidFill>
                  <a:srgbClr val="FFFFFF"/>
                </a:solidFill>
              </a:defRPr>
            </a:lvl1pPr>
          </a:lstStyle>
          <a:p>
            <a:pPr lvl="0">
              <a:defRPr sz="1800" b="0">
                <a:solidFill>
                  <a:srgbClr val="000000"/>
                </a:solidFill>
              </a:defRPr>
            </a:pPr>
            <a:r>
              <a:rPr lang="en-CA" sz="8000" b="1" dirty="0" smtClean="0">
                <a:solidFill>
                  <a:srgbClr val="FFFFFF"/>
                </a:solidFill>
              </a:rPr>
              <a:t>First things first: </a:t>
            </a:r>
            <a:br>
              <a:rPr lang="en-CA" sz="8000" b="1" dirty="0" smtClean="0">
                <a:solidFill>
                  <a:srgbClr val="FFFFFF"/>
                </a:solidFill>
              </a:rPr>
            </a:br>
            <a:r>
              <a:rPr lang="en-CA" sz="8000" b="1" dirty="0" smtClean="0">
                <a:solidFill>
                  <a:srgbClr val="FFFFFF"/>
                </a:solidFill>
              </a:rPr>
              <a:t>Workflow matters</a:t>
            </a:r>
            <a:endParaRPr sz="8000" b="1" dirty="0">
              <a:solidFill>
                <a:srgbClr val="FFFFFF"/>
              </a:solidFill>
            </a:endParaRPr>
          </a:p>
        </p:txBody>
      </p:sp>
    </p:spTree>
    <p:extLst>
      <p:ext uri="{BB962C8B-B14F-4D97-AF65-F5344CB8AC3E}">
        <p14:creationId xmlns:p14="http://schemas.microsoft.com/office/powerpoint/2010/main" val="26129092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body" idx="1"/>
          </p:nvPr>
        </p:nvSpPr>
        <p:spPr>
          <a:xfrm>
            <a:off x="1121830" y="2826943"/>
            <a:ext cx="9156700" cy="1795852"/>
          </a:xfrm>
          <a:prstGeom prst="rect">
            <a:avLst/>
          </a:prstGeom>
        </p:spPr>
        <p:txBody>
          <a:bodyPr>
            <a:normAutofit/>
          </a:bodyPr>
          <a:lstStyle/>
          <a:p>
            <a:pPr marL="0" indent="0">
              <a:buNone/>
            </a:pPr>
            <a:r>
              <a:rPr lang="en-CA" dirty="0" smtClean="0">
                <a:solidFill>
                  <a:schemeClr val="tx1"/>
                </a:solidFill>
              </a:rPr>
              <a:t>Think of digital publishing tools as content aggregators, </a:t>
            </a:r>
            <a:r>
              <a:rPr lang="en-CA" b="1" i="1" dirty="0" smtClean="0">
                <a:solidFill>
                  <a:schemeClr val="tx1"/>
                </a:solidFill>
              </a:rPr>
              <a:t>not</a:t>
            </a:r>
            <a:r>
              <a:rPr lang="en-CA" b="1" dirty="0" smtClean="0">
                <a:solidFill>
                  <a:schemeClr val="tx1"/>
                </a:solidFill>
              </a:rPr>
              <a:t> authoring tools</a:t>
            </a:r>
          </a:p>
          <a:p>
            <a:endParaRPr lang="en-CA" dirty="0"/>
          </a:p>
        </p:txBody>
      </p:sp>
      <p:sp>
        <p:nvSpPr>
          <p:cNvPr id="78" name="Shape 78"/>
          <p:cNvSpPr/>
          <p:nvPr/>
        </p:nvSpPr>
        <p:spPr>
          <a:xfrm>
            <a:off x="952500" y="2160413"/>
            <a:ext cx="5715943" cy="620044"/>
          </a:xfrm>
          <a:prstGeom prst="rect">
            <a:avLst/>
          </a:prstGeom>
          <a:ln w="12700">
            <a:miter lim="400000"/>
          </a:ln>
        </p:spPr>
        <p:txBody>
          <a:bodyPr lIns="50800" tIns="50800" rIns="50800" bIns="50800" anchor="ctr">
            <a:spAutoFit/>
          </a:bodyPr>
          <a:lstStyle/>
          <a:p>
            <a:pPr lvl="0" algn="l">
              <a:defRPr b="1" cap="all">
                <a:solidFill>
                  <a:srgbClr val="000000"/>
                </a:solidFill>
              </a:defRPr>
            </a:pPr>
            <a:endParaRPr/>
          </a:p>
        </p:txBody>
      </p:sp>
      <p:sp>
        <p:nvSpPr>
          <p:cNvPr id="79" name="Shape 79"/>
          <p:cNvSpPr/>
          <p:nvPr/>
        </p:nvSpPr>
        <p:spPr>
          <a:xfrm>
            <a:off x="952500" y="-22243"/>
            <a:ext cx="11099800" cy="1790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7200" b="1">
                <a:solidFill>
                  <a:srgbClr val="FFFFFF"/>
                </a:solidFill>
              </a:defRPr>
            </a:lvl1pPr>
          </a:lstStyle>
          <a:p>
            <a:pPr lvl="0">
              <a:defRPr sz="1800" b="0">
                <a:solidFill>
                  <a:srgbClr val="000000"/>
                </a:solidFill>
              </a:defRPr>
            </a:pPr>
            <a:r>
              <a:rPr lang="en-CA" sz="7200" b="1" dirty="0" smtClean="0">
                <a:solidFill>
                  <a:srgbClr val="FFFFFF"/>
                </a:solidFill>
              </a:rPr>
              <a:t>Getting ready</a:t>
            </a:r>
            <a:endParaRPr sz="7200" b="1" dirty="0">
              <a:solidFill>
                <a:srgbClr val="FFFFFF"/>
              </a:solidFill>
            </a:endParaRPr>
          </a:p>
        </p:txBody>
      </p:sp>
      <p:pic>
        <p:nvPicPr>
          <p:cNvPr id="2" name="Picture 1" descr="noun_36576_c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7471" y="5257805"/>
            <a:ext cx="2286000" cy="2286000"/>
          </a:xfrm>
          <a:prstGeom prst="rect">
            <a:avLst/>
          </a:prstGeom>
        </p:spPr>
      </p:pic>
      <p:pic>
        <p:nvPicPr>
          <p:cNvPr id="3" name="Picture 2" descr="noun_373_c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271" y="5359403"/>
            <a:ext cx="2074333" cy="2074333"/>
          </a:xfrm>
          <a:prstGeom prst="rect">
            <a:avLst/>
          </a:prstGeom>
        </p:spPr>
      </p:pic>
      <p:pic>
        <p:nvPicPr>
          <p:cNvPr id="4" name="Picture 3" descr="noun_25603_c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7204" y="5257805"/>
            <a:ext cx="2235200" cy="2235200"/>
          </a:xfrm>
          <a:prstGeom prst="rect">
            <a:avLst/>
          </a:prstGeom>
        </p:spPr>
      </p:pic>
      <p:sp>
        <p:nvSpPr>
          <p:cNvPr id="5" name="Rectangle 4"/>
          <p:cNvSpPr/>
          <p:nvPr/>
        </p:nvSpPr>
        <p:spPr>
          <a:xfrm>
            <a:off x="1507067" y="7162800"/>
            <a:ext cx="9465733" cy="71120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TextBox 5"/>
          <p:cNvSpPr txBox="1"/>
          <p:nvPr/>
        </p:nvSpPr>
        <p:spPr>
          <a:xfrm>
            <a:off x="2298877" y="8053705"/>
            <a:ext cx="820487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53585F"/>
                </a:solidFill>
                <a:effectLst/>
                <a:uFillTx/>
                <a:latin typeface="+mn-lt"/>
                <a:ea typeface="+mn-ea"/>
                <a:cs typeface="+mn-cs"/>
                <a:sym typeface="Arial"/>
              </a:rPr>
              <a:t>Icons from the Noun Project licensed CC-BY-3.0 by (R-L) Mister Pixel, Edward Boatman, Jason </a:t>
            </a:r>
            <a:r>
              <a:rPr kumimoji="0" lang="en-US" sz="1400" b="0" i="0" u="none" strike="noStrike" cap="none" spc="0" normalizeH="0" baseline="0" dirty="0" err="1" smtClean="0">
                <a:ln>
                  <a:noFill/>
                </a:ln>
                <a:solidFill>
                  <a:srgbClr val="53585F"/>
                </a:solidFill>
                <a:effectLst/>
                <a:uFillTx/>
                <a:latin typeface="+mn-lt"/>
                <a:ea typeface="+mn-ea"/>
                <a:cs typeface="+mn-cs"/>
                <a:sym typeface="Arial"/>
              </a:rPr>
              <a:t>Tropp</a:t>
            </a:r>
            <a:r>
              <a:rPr kumimoji="0" lang="en-US" sz="3600" b="0" i="0" u="none" strike="noStrike" cap="none" spc="0" normalizeH="0" baseline="0" dirty="0" smtClean="0">
                <a:ln>
                  <a:noFill/>
                </a:ln>
                <a:solidFill>
                  <a:srgbClr val="53585F"/>
                </a:solidFill>
                <a:effectLst/>
                <a:uFillTx/>
                <a:latin typeface="+mn-lt"/>
                <a:ea typeface="+mn-ea"/>
                <a:cs typeface="+mn-cs"/>
                <a:sym typeface="Arial"/>
              </a:rPr>
              <a:t>  </a:t>
            </a:r>
            <a:r>
              <a:rPr kumimoji="0" lang="en-US" sz="3600" b="0" i="0" u="none" strike="noStrike" cap="none" spc="0" normalizeH="0" dirty="0" smtClean="0">
                <a:ln>
                  <a:noFill/>
                </a:ln>
                <a:solidFill>
                  <a:srgbClr val="53585F"/>
                </a:solidFill>
                <a:effectLst/>
                <a:uFillTx/>
                <a:latin typeface="+mn-lt"/>
                <a:ea typeface="+mn-ea"/>
                <a:cs typeface="+mn-cs"/>
                <a:sym typeface="Arial"/>
              </a:rPr>
              <a:t> </a:t>
            </a:r>
            <a:endParaRPr kumimoji="0" lang="en-US" sz="3600" b="0" i="0" u="none" strike="noStrike" cap="none" spc="0" normalizeH="0" baseline="0" dirty="0">
              <a:ln>
                <a:noFill/>
              </a:ln>
              <a:solidFill>
                <a:srgbClr val="53585F"/>
              </a:solidFill>
              <a:effectLst/>
              <a:uFillTx/>
              <a:latin typeface="+mn-lt"/>
              <a:ea typeface="+mn-ea"/>
              <a:cs typeface="+mn-cs"/>
              <a:sym typeface="Arial"/>
            </a:endParaRPr>
          </a:p>
        </p:txBody>
      </p:sp>
    </p:spTree>
    <p:extLst>
      <p:ext uri="{BB962C8B-B14F-4D97-AF65-F5344CB8AC3E}">
        <p14:creationId xmlns:p14="http://schemas.microsoft.com/office/powerpoint/2010/main" val="28070300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body" idx="1"/>
          </p:nvPr>
        </p:nvSpPr>
        <p:spPr>
          <a:xfrm>
            <a:off x="1054098" y="2742278"/>
            <a:ext cx="9156700" cy="5466160"/>
          </a:xfrm>
          <a:prstGeom prst="rect">
            <a:avLst/>
          </a:prstGeom>
        </p:spPr>
        <p:txBody>
          <a:bodyPr>
            <a:normAutofit/>
          </a:bodyPr>
          <a:lstStyle/>
          <a:p>
            <a:pPr marL="0" indent="0">
              <a:buNone/>
            </a:pPr>
            <a:r>
              <a:rPr lang="en-CA" b="1" dirty="0" smtClean="0">
                <a:solidFill>
                  <a:schemeClr val="tx1"/>
                </a:solidFill>
              </a:rPr>
              <a:t>Where does authoring happen?</a:t>
            </a:r>
            <a:br>
              <a:rPr lang="en-CA" b="1" dirty="0" smtClean="0">
                <a:solidFill>
                  <a:schemeClr val="tx1"/>
                </a:solidFill>
              </a:rPr>
            </a:br>
            <a:r>
              <a:rPr lang="en-CA" sz="2400" dirty="0" smtClean="0">
                <a:solidFill>
                  <a:schemeClr val="tx1"/>
                </a:solidFill>
              </a:rPr>
              <a:t> </a:t>
            </a:r>
          </a:p>
          <a:p>
            <a:pPr lvl="1"/>
            <a:r>
              <a:rPr lang="en-CA" dirty="0" smtClean="0">
                <a:solidFill>
                  <a:schemeClr val="tx1"/>
                </a:solidFill>
              </a:rPr>
              <a:t>Word</a:t>
            </a:r>
          </a:p>
          <a:p>
            <a:pPr lvl="1"/>
            <a:r>
              <a:rPr lang="en-CA" dirty="0" smtClean="0">
                <a:solidFill>
                  <a:schemeClr val="tx1"/>
                </a:solidFill>
              </a:rPr>
              <a:t>iMovie</a:t>
            </a:r>
          </a:p>
          <a:p>
            <a:pPr lvl="1"/>
            <a:r>
              <a:rPr lang="en-CA" dirty="0" smtClean="0">
                <a:solidFill>
                  <a:schemeClr val="tx1"/>
                </a:solidFill>
              </a:rPr>
              <a:t>Explain Everything</a:t>
            </a:r>
          </a:p>
          <a:p>
            <a:pPr lvl="1"/>
            <a:r>
              <a:rPr lang="en-CA" dirty="0" smtClean="0">
                <a:solidFill>
                  <a:schemeClr val="tx1"/>
                </a:solidFill>
              </a:rPr>
              <a:t>Photoshop</a:t>
            </a:r>
          </a:p>
          <a:p>
            <a:pPr lvl="1"/>
            <a:r>
              <a:rPr lang="en-CA" dirty="0" smtClean="0">
                <a:solidFill>
                  <a:schemeClr val="tx1"/>
                </a:solidFill>
              </a:rPr>
              <a:t>With your </a:t>
            </a:r>
            <a:r>
              <a:rPr lang="en-CA" dirty="0" err="1" smtClean="0">
                <a:solidFill>
                  <a:schemeClr val="tx1"/>
                </a:solidFill>
              </a:rPr>
              <a:t>ed</a:t>
            </a:r>
            <a:r>
              <a:rPr lang="en-CA" dirty="0" smtClean="0">
                <a:solidFill>
                  <a:schemeClr val="tx1"/>
                </a:solidFill>
              </a:rPr>
              <a:t> tech team</a:t>
            </a:r>
          </a:p>
          <a:p>
            <a:pPr lvl="1"/>
            <a:r>
              <a:rPr lang="en-CA" dirty="0" smtClean="0">
                <a:solidFill>
                  <a:schemeClr val="tx1"/>
                </a:solidFill>
              </a:rPr>
              <a:t>Anywhere! </a:t>
            </a:r>
          </a:p>
          <a:p>
            <a:endParaRPr lang="en-CA" dirty="0">
              <a:solidFill>
                <a:schemeClr val="tx1"/>
              </a:solidFill>
            </a:endParaRPr>
          </a:p>
        </p:txBody>
      </p:sp>
      <p:sp>
        <p:nvSpPr>
          <p:cNvPr id="78" name="Shape 78"/>
          <p:cNvSpPr/>
          <p:nvPr/>
        </p:nvSpPr>
        <p:spPr>
          <a:xfrm>
            <a:off x="952500" y="2160413"/>
            <a:ext cx="5715943" cy="620044"/>
          </a:xfrm>
          <a:prstGeom prst="rect">
            <a:avLst/>
          </a:prstGeom>
          <a:ln w="12700">
            <a:miter lim="400000"/>
          </a:ln>
        </p:spPr>
        <p:txBody>
          <a:bodyPr lIns="50800" tIns="50800" rIns="50800" bIns="50800" anchor="ctr">
            <a:spAutoFit/>
          </a:bodyPr>
          <a:lstStyle/>
          <a:p>
            <a:pPr lvl="0" algn="l">
              <a:defRPr b="1" cap="all">
                <a:solidFill>
                  <a:srgbClr val="000000"/>
                </a:solidFill>
              </a:defRPr>
            </a:pPr>
            <a:endParaRPr/>
          </a:p>
        </p:txBody>
      </p:sp>
      <p:sp>
        <p:nvSpPr>
          <p:cNvPr id="79" name="Shape 79"/>
          <p:cNvSpPr/>
          <p:nvPr/>
        </p:nvSpPr>
        <p:spPr>
          <a:xfrm>
            <a:off x="952500" y="-22243"/>
            <a:ext cx="11099800" cy="1790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7200" b="1">
                <a:solidFill>
                  <a:srgbClr val="FFFFFF"/>
                </a:solidFill>
              </a:defRPr>
            </a:lvl1pPr>
          </a:lstStyle>
          <a:p>
            <a:pPr lvl="0">
              <a:defRPr sz="1800" b="0">
                <a:solidFill>
                  <a:srgbClr val="000000"/>
                </a:solidFill>
              </a:defRPr>
            </a:pPr>
            <a:r>
              <a:rPr lang="en-CA" sz="7200" b="1" dirty="0" smtClean="0">
                <a:solidFill>
                  <a:srgbClr val="FFFFFF"/>
                </a:solidFill>
              </a:rPr>
              <a:t>Getting ready</a:t>
            </a:r>
            <a:endParaRPr sz="7200" b="1" dirty="0">
              <a:solidFill>
                <a:srgbClr val="FFFFFF"/>
              </a:solidFill>
            </a:endParaRPr>
          </a:p>
        </p:txBody>
      </p:sp>
    </p:spTree>
    <p:extLst>
      <p:ext uri="{BB962C8B-B14F-4D97-AF65-F5344CB8AC3E}">
        <p14:creationId xmlns:p14="http://schemas.microsoft.com/office/powerpoint/2010/main" val="35178850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body" idx="1"/>
          </p:nvPr>
        </p:nvSpPr>
        <p:spPr>
          <a:xfrm>
            <a:off x="1071031" y="2742278"/>
            <a:ext cx="11099800" cy="5466160"/>
          </a:xfrm>
          <a:prstGeom prst="rect">
            <a:avLst/>
          </a:prstGeom>
        </p:spPr>
        <p:txBody>
          <a:bodyPr>
            <a:normAutofit/>
          </a:bodyPr>
          <a:lstStyle/>
          <a:p>
            <a:pPr marL="0" indent="0">
              <a:buNone/>
            </a:pPr>
            <a:r>
              <a:rPr lang="en-CA" b="1" dirty="0" smtClean="0">
                <a:solidFill>
                  <a:srgbClr val="53585F"/>
                </a:solidFill>
              </a:rPr>
              <a:t>What you need, regardless of tools:</a:t>
            </a:r>
            <a:br>
              <a:rPr lang="en-CA" b="1" dirty="0" smtClean="0">
                <a:solidFill>
                  <a:srgbClr val="53585F"/>
                </a:solidFill>
              </a:rPr>
            </a:br>
            <a:r>
              <a:rPr lang="en-CA" sz="1600" b="1" dirty="0" smtClean="0">
                <a:solidFill>
                  <a:srgbClr val="53585F"/>
                </a:solidFill>
              </a:rPr>
              <a:t> </a:t>
            </a:r>
          </a:p>
          <a:p>
            <a:pPr lvl="1"/>
            <a:r>
              <a:rPr lang="en-CA" dirty="0" smtClean="0">
                <a:solidFill>
                  <a:srgbClr val="53585F"/>
                </a:solidFill>
              </a:rPr>
              <a:t>Outline</a:t>
            </a:r>
          </a:p>
          <a:p>
            <a:pPr lvl="1"/>
            <a:r>
              <a:rPr lang="en-CA" dirty="0" smtClean="0">
                <a:solidFill>
                  <a:srgbClr val="53585F"/>
                </a:solidFill>
              </a:rPr>
              <a:t>Text (</a:t>
            </a:r>
            <a:r>
              <a:rPr lang="en-CA" i="1" dirty="0">
                <a:solidFill>
                  <a:srgbClr val="53585F"/>
                </a:solidFill>
              </a:rPr>
              <a:t>f</a:t>
            </a:r>
            <a:r>
              <a:rPr lang="en-CA" i="1" dirty="0" smtClean="0">
                <a:solidFill>
                  <a:srgbClr val="53585F"/>
                </a:solidFill>
              </a:rPr>
              <a:t>inal!</a:t>
            </a:r>
            <a:r>
              <a:rPr lang="en-CA" dirty="0" smtClean="0">
                <a:solidFill>
                  <a:srgbClr val="53585F"/>
                </a:solidFill>
              </a:rPr>
              <a:t>)</a:t>
            </a:r>
          </a:p>
          <a:p>
            <a:pPr lvl="1"/>
            <a:r>
              <a:rPr lang="en-CA" dirty="0" smtClean="0">
                <a:solidFill>
                  <a:srgbClr val="53585F"/>
                </a:solidFill>
              </a:rPr>
              <a:t>Links</a:t>
            </a:r>
          </a:p>
          <a:p>
            <a:pPr lvl="1"/>
            <a:r>
              <a:rPr lang="en-CA" dirty="0" smtClean="0">
                <a:solidFill>
                  <a:srgbClr val="53585F"/>
                </a:solidFill>
              </a:rPr>
              <a:t>Images</a:t>
            </a:r>
          </a:p>
          <a:p>
            <a:pPr lvl="1"/>
            <a:r>
              <a:rPr lang="en-CA" dirty="0" smtClean="0">
                <a:solidFill>
                  <a:srgbClr val="53585F"/>
                </a:solidFill>
              </a:rPr>
              <a:t>Media</a:t>
            </a:r>
          </a:p>
          <a:p>
            <a:pPr lvl="1"/>
            <a:r>
              <a:rPr lang="en-CA" dirty="0" smtClean="0">
                <a:solidFill>
                  <a:srgbClr val="53585F"/>
                </a:solidFill>
              </a:rPr>
              <a:t>Glossary</a:t>
            </a:r>
          </a:p>
          <a:p>
            <a:pPr lvl="1"/>
            <a:r>
              <a:rPr lang="en-CA" dirty="0" smtClean="0">
                <a:solidFill>
                  <a:srgbClr val="53585F"/>
                </a:solidFill>
              </a:rPr>
              <a:t>Appendices</a:t>
            </a:r>
            <a:endParaRPr lang="en-CA" dirty="0">
              <a:solidFill>
                <a:srgbClr val="53585F"/>
              </a:solidFill>
            </a:endParaRPr>
          </a:p>
        </p:txBody>
      </p:sp>
      <p:sp>
        <p:nvSpPr>
          <p:cNvPr id="78" name="Shape 78"/>
          <p:cNvSpPr/>
          <p:nvPr/>
        </p:nvSpPr>
        <p:spPr>
          <a:xfrm>
            <a:off x="952500" y="2160413"/>
            <a:ext cx="5715943" cy="620044"/>
          </a:xfrm>
          <a:prstGeom prst="rect">
            <a:avLst/>
          </a:prstGeom>
          <a:ln w="12700">
            <a:miter lim="400000"/>
          </a:ln>
        </p:spPr>
        <p:txBody>
          <a:bodyPr lIns="50800" tIns="50800" rIns="50800" bIns="50800" anchor="ctr">
            <a:spAutoFit/>
          </a:bodyPr>
          <a:lstStyle/>
          <a:p>
            <a:pPr lvl="0" algn="l">
              <a:defRPr b="1" cap="all">
                <a:solidFill>
                  <a:srgbClr val="000000"/>
                </a:solidFill>
              </a:defRPr>
            </a:pPr>
            <a:endParaRPr/>
          </a:p>
        </p:txBody>
      </p:sp>
      <p:sp>
        <p:nvSpPr>
          <p:cNvPr id="79" name="Shape 79"/>
          <p:cNvSpPr/>
          <p:nvPr/>
        </p:nvSpPr>
        <p:spPr>
          <a:xfrm>
            <a:off x="952500" y="-22243"/>
            <a:ext cx="11099800" cy="1790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7200" b="1">
                <a:solidFill>
                  <a:srgbClr val="FFFFFF"/>
                </a:solidFill>
              </a:defRPr>
            </a:lvl1pPr>
          </a:lstStyle>
          <a:p>
            <a:pPr lvl="0">
              <a:defRPr sz="1800" b="0">
                <a:solidFill>
                  <a:srgbClr val="000000"/>
                </a:solidFill>
              </a:defRPr>
            </a:pPr>
            <a:r>
              <a:rPr lang="en-CA" sz="7200" b="1" dirty="0" smtClean="0">
                <a:solidFill>
                  <a:srgbClr val="FFFFFF"/>
                </a:solidFill>
              </a:rPr>
              <a:t>Getting ready</a:t>
            </a:r>
            <a:endParaRPr sz="7200" b="1" dirty="0">
              <a:solidFill>
                <a:srgbClr val="FFFFFF"/>
              </a:solidFill>
            </a:endParaRPr>
          </a:p>
        </p:txBody>
      </p:sp>
    </p:spTree>
    <p:extLst>
      <p:ext uri="{BB962C8B-B14F-4D97-AF65-F5344CB8AC3E}">
        <p14:creationId xmlns:p14="http://schemas.microsoft.com/office/powerpoint/2010/main" val="6832165"/>
      </p:ext>
    </p:extLst>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G_4141.jpg"/>
          <p:cNvPicPr/>
          <p:nvPr/>
        </p:nvPicPr>
        <p:blipFill>
          <a:blip r:embed="rId3">
            <a:extLst/>
          </a:blip>
          <a:srcRect/>
          <a:stretch>
            <a:fillRect/>
          </a:stretch>
        </p:blipFill>
        <p:spPr>
          <a:xfrm>
            <a:off x="-36737" y="-7370"/>
            <a:ext cx="13078274" cy="9768340"/>
          </a:xfrm>
          <a:prstGeom prst="rect">
            <a:avLst/>
          </a:prstGeom>
          <a:ln w="12700">
            <a:miter lim="400000"/>
          </a:ln>
        </p:spPr>
      </p:pic>
      <p:sp>
        <p:nvSpPr>
          <p:cNvPr id="60" name="Shape 60"/>
          <p:cNvSpPr/>
          <p:nvPr/>
        </p:nvSpPr>
        <p:spPr>
          <a:xfrm>
            <a:off x="-6716" y="2306042"/>
            <a:ext cx="11125834" cy="3610422"/>
          </a:xfrm>
          <a:prstGeom prst="rect">
            <a:avLst/>
          </a:prstGeom>
          <a:solidFill>
            <a:srgbClr val="000000">
              <a:alpha val="60090"/>
            </a:srgbClr>
          </a:solidFill>
          <a:ln w="12700">
            <a:miter lim="400000"/>
          </a:ln>
        </p:spPr>
        <p:txBody>
          <a:bodyPr lIns="114300" tIns="114300" rIns="114300" bIns="114300"/>
          <a:lstStyle/>
          <a:p>
            <a:pPr lvl="0" algn="l">
              <a:defRPr sz="3200">
                <a:solidFill>
                  <a:srgbClr val="FFFFFF"/>
                </a:solidFill>
              </a:defRPr>
            </a:pPr>
            <a:endParaRPr/>
          </a:p>
        </p:txBody>
      </p:sp>
      <p:sp>
        <p:nvSpPr>
          <p:cNvPr id="61" name="Shape 61"/>
          <p:cNvSpPr/>
          <p:nvPr/>
        </p:nvSpPr>
        <p:spPr>
          <a:xfrm>
            <a:off x="952500" y="4989101"/>
            <a:ext cx="10723688" cy="1193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l">
              <a:defRPr sz="3200" cap="all">
                <a:solidFill>
                  <a:srgbClr val="FFFFFF"/>
                </a:solidFill>
              </a:defRPr>
            </a:lvl1pPr>
          </a:lstStyle>
          <a:p>
            <a:pPr lvl="0">
              <a:defRPr sz="1800" cap="none">
                <a:solidFill>
                  <a:srgbClr val="000000"/>
                </a:solidFill>
              </a:defRPr>
            </a:pPr>
            <a:endParaRPr sz="3200" cap="all" dirty="0">
              <a:solidFill>
                <a:srgbClr val="FFFFFF"/>
              </a:solidFill>
            </a:endParaRPr>
          </a:p>
        </p:txBody>
      </p:sp>
      <p:sp>
        <p:nvSpPr>
          <p:cNvPr id="62" name="Shape 62"/>
          <p:cNvSpPr/>
          <p:nvPr/>
        </p:nvSpPr>
        <p:spPr>
          <a:xfrm>
            <a:off x="952499" y="2422525"/>
            <a:ext cx="12089038" cy="2546186"/>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lstStyle>
            <a:lvl1pPr algn="l">
              <a:defRPr sz="8000" b="1">
                <a:solidFill>
                  <a:srgbClr val="FFFFFF"/>
                </a:solidFill>
              </a:defRPr>
            </a:lvl1pPr>
          </a:lstStyle>
          <a:p>
            <a:pPr lvl="0">
              <a:defRPr sz="1800" b="0">
                <a:solidFill>
                  <a:srgbClr val="000000"/>
                </a:solidFill>
              </a:defRPr>
            </a:pPr>
            <a:r>
              <a:rPr lang="en-CA" sz="8000" b="1" dirty="0" smtClean="0">
                <a:solidFill>
                  <a:srgbClr val="FFFFFF"/>
                </a:solidFill>
              </a:rPr>
              <a:t>Consider:</a:t>
            </a:r>
            <a:br>
              <a:rPr lang="en-CA" sz="8000" b="1" dirty="0" smtClean="0">
                <a:solidFill>
                  <a:srgbClr val="FFFFFF"/>
                </a:solidFill>
              </a:rPr>
            </a:br>
            <a:r>
              <a:rPr lang="en-CA" sz="8000" b="1" dirty="0" smtClean="0">
                <a:solidFill>
                  <a:srgbClr val="FFFFFF"/>
                </a:solidFill>
              </a:rPr>
              <a:t>Content Transformation</a:t>
            </a:r>
            <a:endParaRPr sz="8000" b="1" dirty="0">
              <a:solidFill>
                <a:srgbClr val="FFFFFF"/>
              </a:solidFill>
            </a:endParaRPr>
          </a:p>
        </p:txBody>
      </p:sp>
    </p:spTree>
    <p:extLst>
      <p:ext uri="{BB962C8B-B14F-4D97-AF65-F5344CB8AC3E}">
        <p14:creationId xmlns:p14="http://schemas.microsoft.com/office/powerpoint/2010/main" val="17541654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p:nvPr/>
        </p:nvSpPr>
        <p:spPr>
          <a:xfrm>
            <a:off x="952500" y="2160413"/>
            <a:ext cx="5715943" cy="620044"/>
          </a:xfrm>
          <a:prstGeom prst="rect">
            <a:avLst/>
          </a:prstGeom>
          <a:ln w="12700">
            <a:miter lim="400000"/>
          </a:ln>
        </p:spPr>
        <p:txBody>
          <a:bodyPr lIns="50800" tIns="50800" rIns="50800" bIns="50800" anchor="ctr">
            <a:spAutoFit/>
          </a:bodyPr>
          <a:lstStyle/>
          <a:p>
            <a:pPr lvl="0" algn="l">
              <a:defRPr b="1" cap="all">
                <a:solidFill>
                  <a:srgbClr val="000000"/>
                </a:solidFill>
              </a:defRPr>
            </a:pPr>
            <a:endParaRPr/>
          </a:p>
        </p:txBody>
      </p:sp>
      <p:sp>
        <p:nvSpPr>
          <p:cNvPr id="79" name="Shape 79"/>
          <p:cNvSpPr/>
          <p:nvPr/>
        </p:nvSpPr>
        <p:spPr>
          <a:xfrm>
            <a:off x="952500" y="-22243"/>
            <a:ext cx="11099800" cy="1790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7200" b="1">
                <a:solidFill>
                  <a:srgbClr val="FFFFFF"/>
                </a:solidFill>
              </a:defRPr>
            </a:lvl1pPr>
          </a:lstStyle>
          <a:p>
            <a:pPr lvl="0">
              <a:defRPr sz="1800" b="0">
                <a:solidFill>
                  <a:srgbClr val="000000"/>
                </a:solidFill>
              </a:defRPr>
            </a:pPr>
            <a:r>
              <a:rPr lang="en-CA" sz="7200" b="1" dirty="0" smtClean="0">
                <a:solidFill>
                  <a:srgbClr val="FFFFFF"/>
                </a:solidFill>
              </a:rPr>
              <a:t>Print v. Digital</a:t>
            </a:r>
            <a:endParaRPr sz="7200" b="1" dirty="0">
              <a:solidFill>
                <a:srgbClr val="FFFFFF"/>
              </a:solidFill>
            </a:endParaRPr>
          </a:p>
        </p:txBody>
      </p:sp>
      <p:sp>
        <p:nvSpPr>
          <p:cNvPr id="2" name="TextBox 1"/>
          <p:cNvSpPr txBox="1"/>
          <p:nvPr/>
        </p:nvSpPr>
        <p:spPr>
          <a:xfrm>
            <a:off x="3093195" y="3596428"/>
            <a:ext cx="7150495" cy="23185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4800" b="1" i="0" u="none" strike="noStrike" cap="none" spc="0" normalizeH="0" baseline="0" dirty="0" smtClean="0">
                <a:ln>
                  <a:noFill/>
                </a:ln>
                <a:solidFill>
                  <a:srgbClr val="53585F"/>
                </a:solidFill>
                <a:effectLst/>
                <a:uFillTx/>
                <a:sym typeface="Arial"/>
              </a:rPr>
              <a:t>Q: </a:t>
            </a:r>
            <a:r>
              <a:rPr kumimoji="0" lang="en-US" sz="4800" b="0" i="0" u="none" strike="noStrike" cap="none" spc="0" normalizeH="0" baseline="0" dirty="0" smtClean="0">
                <a:ln>
                  <a:noFill/>
                </a:ln>
                <a:solidFill>
                  <a:srgbClr val="53585F"/>
                </a:solidFill>
                <a:effectLst/>
                <a:uFillTx/>
                <a:sym typeface="Arial"/>
              </a:rPr>
              <a:t>What is a digital</a:t>
            </a:r>
            <a:r>
              <a:rPr kumimoji="0" lang="en-US" sz="4800" b="0" i="0" u="none" strike="noStrike" cap="none" spc="0" normalizeH="0" dirty="0" smtClean="0">
                <a:ln>
                  <a:noFill/>
                </a:ln>
                <a:solidFill>
                  <a:srgbClr val="53585F"/>
                </a:solidFill>
                <a:effectLst/>
                <a:uFillTx/>
                <a:sym typeface="Arial"/>
              </a:rPr>
              <a:t> book?</a:t>
            </a:r>
          </a:p>
          <a:p>
            <a:pPr marL="0" marR="0" indent="0" algn="l" defTabSz="584200" rtl="0" fontAlgn="auto" latinLnBrk="1" hangingPunct="0">
              <a:lnSpc>
                <a:spcPct val="100000"/>
              </a:lnSpc>
              <a:spcBef>
                <a:spcPts val="0"/>
              </a:spcBef>
              <a:spcAft>
                <a:spcPts val="0"/>
              </a:spcAft>
              <a:buClrTx/>
              <a:buSzTx/>
              <a:buFontTx/>
              <a:buNone/>
              <a:tabLst/>
            </a:pPr>
            <a:endParaRPr kumimoji="0" lang="en-US" sz="4800" b="0" i="0" u="none" strike="noStrike" cap="none" spc="0" normalizeH="0" dirty="0" smtClean="0">
              <a:ln>
                <a:noFill/>
              </a:ln>
              <a:solidFill>
                <a:srgbClr val="53585F"/>
              </a:solidFill>
              <a:effectLst/>
              <a:uFillTx/>
              <a:sym typeface="Arial"/>
            </a:endParaRPr>
          </a:p>
          <a:p>
            <a:pPr marL="0" marR="0" indent="0" algn="l" defTabSz="584200" rtl="0" fontAlgn="auto" latinLnBrk="1" hangingPunct="0">
              <a:lnSpc>
                <a:spcPct val="100000"/>
              </a:lnSpc>
              <a:spcBef>
                <a:spcPts val="0"/>
              </a:spcBef>
              <a:spcAft>
                <a:spcPts val="0"/>
              </a:spcAft>
              <a:buClrTx/>
              <a:buSzTx/>
              <a:buFontTx/>
              <a:buNone/>
              <a:tabLst/>
            </a:pPr>
            <a:r>
              <a:rPr lang="en-US" sz="4800" b="1" baseline="0" dirty="0" smtClean="0"/>
              <a:t>A:</a:t>
            </a:r>
            <a:r>
              <a:rPr lang="en-US" sz="4800" b="1" dirty="0" smtClean="0"/>
              <a:t> </a:t>
            </a:r>
            <a:r>
              <a:rPr lang="en-US" sz="4800" dirty="0" smtClean="0"/>
              <a:t>Not a book!</a:t>
            </a:r>
            <a:endParaRPr kumimoji="0" lang="en-US" sz="4800" b="0" i="0" u="none" strike="noStrike" cap="none" spc="0" normalizeH="0" baseline="0" dirty="0">
              <a:ln>
                <a:noFill/>
              </a:ln>
              <a:solidFill>
                <a:srgbClr val="53585F"/>
              </a:solidFill>
              <a:effectLst/>
              <a:uFillTx/>
              <a:sym typeface="Arial"/>
            </a:endParaRPr>
          </a:p>
        </p:txBody>
      </p:sp>
    </p:spTree>
    <p:extLst>
      <p:ext uri="{BB962C8B-B14F-4D97-AF65-F5344CB8AC3E}">
        <p14:creationId xmlns:p14="http://schemas.microsoft.com/office/powerpoint/2010/main" val="4230411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p:nvPr/>
        </p:nvSpPr>
        <p:spPr>
          <a:xfrm>
            <a:off x="952500" y="2160413"/>
            <a:ext cx="5715943" cy="620044"/>
          </a:xfrm>
          <a:prstGeom prst="rect">
            <a:avLst/>
          </a:prstGeom>
          <a:ln w="12700">
            <a:miter lim="400000"/>
          </a:ln>
        </p:spPr>
        <p:txBody>
          <a:bodyPr lIns="50800" tIns="50800" rIns="50800" bIns="50800" anchor="ctr">
            <a:spAutoFit/>
          </a:bodyPr>
          <a:lstStyle/>
          <a:p>
            <a:pPr lvl="0" algn="l">
              <a:defRPr b="1" cap="all">
                <a:solidFill>
                  <a:srgbClr val="000000"/>
                </a:solidFill>
              </a:defRPr>
            </a:pPr>
            <a:endParaRPr/>
          </a:p>
        </p:txBody>
      </p:sp>
      <p:sp>
        <p:nvSpPr>
          <p:cNvPr id="79" name="Shape 79"/>
          <p:cNvSpPr/>
          <p:nvPr/>
        </p:nvSpPr>
        <p:spPr>
          <a:xfrm>
            <a:off x="393699" y="-22243"/>
            <a:ext cx="11916833" cy="1790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7200" b="1">
                <a:solidFill>
                  <a:srgbClr val="FFFFFF"/>
                </a:solidFill>
              </a:defRPr>
            </a:lvl1pPr>
          </a:lstStyle>
          <a:p>
            <a:pPr lvl="0">
              <a:defRPr sz="1800" b="0">
                <a:solidFill>
                  <a:srgbClr val="000000"/>
                </a:solidFill>
              </a:defRPr>
            </a:pPr>
            <a:r>
              <a:rPr lang="en-CA" sz="6800" b="1" dirty="0" smtClean="0">
                <a:solidFill>
                  <a:srgbClr val="FFFFFF"/>
                </a:solidFill>
              </a:rPr>
              <a:t>New delivery = New thinking</a:t>
            </a:r>
            <a:endParaRPr sz="6800" b="1" dirty="0">
              <a:solidFill>
                <a:srgbClr val="FFFFFF"/>
              </a:solidFill>
            </a:endParaRPr>
          </a:p>
        </p:txBody>
      </p:sp>
      <p:pic>
        <p:nvPicPr>
          <p:cNvPr id="3" name="TransformingContentFin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45" y="1751953"/>
            <a:ext cx="13004801" cy="7315200"/>
          </a:xfrm>
          <a:prstGeom prst="rect">
            <a:avLst/>
          </a:prstGeom>
        </p:spPr>
      </p:pic>
    </p:spTree>
    <p:extLst>
      <p:ext uri="{BB962C8B-B14F-4D97-AF65-F5344CB8AC3E}">
        <p14:creationId xmlns:p14="http://schemas.microsoft.com/office/powerpoint/2010/main" val="6785806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p:nvPr/>
        </p:nvSpPr>
        <p:spPr>
          <a:xfrm>
            <a:off x="952500" y="2160413"/>
            <a:ext cx="5715943" cy="620044"/>
          </a:xfrm>
          <a:prstGeom prst="rect">
            <a:avLst/>
          </a:prstGeom>
          <a:ln w="12700">
            <a:miter lim="400000"/>
          </a:ln>
        </p:spPr>
        <p:txBody>
          <a:bodyPr lIns="50800" tIns="50800" rIns="50800" bIns="50800" anchor="ctr">
            <a:spAutoFit/>
          </a:bodyPr>
          <a:lstStyle/>
          <a:p>
            <a:pPr lvl="0" algn="l">
              <a:defRPr b="1" cap="all">
                <a:solidFill>
                  <a:srgbClr val="000000"/>
                </a:solidFill>
              </a:defRPr>
            </a:pPr>
            <a:endParaRPr/>
          </a:p>
        </p:txBody>
      </p:sp>
      <p:sp>
        <p:nvSpPr>
          <p:cNvPr id="79" name="Shape 79"/>
          <p:cNvSpPr/>
          <p:nvPr/>
        </p:nvSpPr>
        <p:spPr>
          <a:xfrm>
            <a:off x="952500" y="-22243"/>
            <a:ext cx="11099800" cy="1790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7200" b="1">
                <a:solidFill>
                  <a:srgbClr val="FFFFFF"/>
                </a:solidFill>
              </a:defRPr>
            </a:lvl1pPr>
          </a:lstStyle>
          <a:p>
            <a:pPr lvl="0">
              <a:defRPr sz="1800" b="0">
                <a:solidFill>
                  <a:srgbClr val="000000"/>
                </a:solidFill>
              </a:defRPr>
            </a:pPr>
            <a:r>
              <a:rPr lang="en-CA" sz="7200" b="1" dirty="0" smtClean="0">
                <a:solidFill>
                  <a:srgbClr val="FFFFFF"/>
                </a:solidFill>
              </a:rPr>
              <a:t>Tools</a:t>
            </a:r>
            <a:endParaRPr sz="7200" b="1" dirty="0">
              <a:solidFill>
                <a:srgbClr val="FFFFFF"/>
              </a:solidFill>
            </a:endParaRPr>
          </a:p>
        </p:txBody>
      </p:sp>
      <p:sp>
        <p:nvSpPr>
          <p:cNvPr id="4" name="Rectangle 3"/>
          <p:cNvSpPr/>
          <p:nvPr/>
        </p:nvSpPr>
        <p:spPr>
          <a:xfrm>
            <a:off x="952499" y="2570133"/>
            <a:ext cx="11324167" cy="4216539"/>
          </a:xfrm>
          <a:prstGeom prst="rect">
            <a:avLst/>
          </a:prstGeom>
        </p:spPr>
        <p:txBody>
          <a:bodyPr wrap="square">
            <a:spAutoFit/>
          </a:bodyPr>
          <a:lstStyle/>
          <a:p>
            <a:pPr algn="l"/>
            <a:r>
              <a:rPr lang="en-CA" sz="1600" b="1" dirty="0" smtClean="0"/>
              <a:t> </a:t>
            </a:r>
            <a:endParaRPr lang="en-CA" sz="1600" b="1" dirty="0"/>
          </a:p>
          <a:p>
            <a:pPr marL="571500" lvl="1" indent="-571500" algn="l">
              <a:buFont typeface="Arial"/>
              <a:buChar char="•"/>
            </a:pPr>
            <a:r>
              <a:rPr lang="en-CA" dirty="0" err="1" smtClean="0"/>
              <a:t>iBooks</a:t>
            </a:r>
            <a:r>
              <a:rPr lang="en-CA" dirty="0" smtClean="0"/>
              <a:t> Author</a:t>
            </a:r>
            <a:endParaRPr lang="en-CA" dirty="0"/>
          </a:p>
          <a:p>
            <a:pPr marL="571500" lvl="1" indent="-571500" algn="l">
              <a:buFont typeface="Arial"/>
              <a:buChar char="•"/>
            </a:pPr>
            <a:r>
              <a:rPr lang="en-CA" dirty="0" err="1" smtClean="0"/>
              <a:t>Pressbooks</a:t>
            </a:r>
            <a:endParaRPr lang="en-CA" dirty="0"/>
          </a:p>
          <a:p>
            <a:pPr marL="571500" lvl="1" indent="-571500" algn="l">
              <a:buFont typeface="Arial"/>
              <a:buChar char="•"/>
            </a:pPr>
            <a:r>
              <a:rPr lang="en-CA" dirty="0" smtClean="0"/>
              <a:t>Open CNX</a:t>
            </a:r>
            <a:endParaRPr lang="en-CA" dirty="0"/>
          </a:p>
          <a:p>
            <a:pPr marL="571500" lvl="1" indent="-571500" algn="l">
              <a:buFont typeface="Arial"/>
              <a:buChar char="•"/>
            </a:pPr>
            <a:r>
              <a:rPr lang="en-CA" dirty="0" err="1" smtClean="0"/>
              <a:t>BookType</a:t>
            </a:r>
            <a:endParaRPr lang="en-CA" dirty="0"/>
          </a:p>
          <a:p>
            <a:pPr marL="571500" lvl="1" indent="-571500" algn="l">
              <a:buFont typeface="Arial"/>
              <a:buChar char="•"/>
            </a:pPr>
            <a:r>
              <a:rPr lang="en-CA" dirty="0" smtClean="0"/>
              <a:t>Blogs</a:t>
            </a:r>
            <a:endParaRPr lang="en-CA" dirty="0"/>
          </a:p>
          <a:p>
            <a:pPr marL="571500" lvl="1" indent="-571500" algn="l">
              <a:buFont typeface="Arial"/>
              <a:buChar char="•"/>
            </a:pPr>
            <a:r>
              <a:rPr lang="en-CA" dirty="0" smtClean="0"/>
              <a:t>Word/PDF</a:t>
            </a:r>
          </a:p>
          <a:p>
            <a:pPr marL="571500" lvl="1" indent="-571500" algn="l">
              <a:buFont typeface="Arial"/>
              <a:buChar char="•"/>
            </a:pPr>
            <a:r>
              <a:rPr lang="en-CA" dirty="0" smtClean="0"/>
              <a:t>LMS</a:t>
            </a:r>
            <a:endParaRPr lang="en-CA" dirty="0"/>
          </a:p>
        </p:txBody>
      </p:sp>
    </p:spTree>
    <p:extLst>
      <p:ext uri="{BB962C8B-B14F-4D97-AF65-F5344CB8AC3E}">
        <p14:creationId xmlns:p14="http://schemas.microsoft.com/office/powerpoint/2010/main" val="298304337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53585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85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85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3043</TotalTime>
  <Words>948</Words>
  <Application>Microsoft Macintosh PowerPoint</Application>
  <PresentationFormat>Custom</PresentationFormat>
  <Paragraphs>73</Paragraphs>
  <Slides>13</Slides>
  <Notes>11</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Ashley Miller</cp:lastModifiedBy>
  <cp:revision>42</cp:revision>
  <dcterms:modified xsi:type="dcterms:W3CDTF">2016-02-17T23:05:18Z</dcterms:modified>
</cp:coreProperties>
</file>