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6" r:id="rId5"/>
    <p:sldId id="258" r:id="rId6"/>
    <p:sldId id="259" r:id="rId7"/>
    <p:sldId id="267" r:id="rId8"/>
    <p:sldId id="260" r:id="rId9"/>
    <p:sldId id="261" r:id="rId10"/>
    <p:sldId id="262" r:id="rId11"/>
    <p:sldId id="264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97" d="100"/>
          <a:sy n="97" d="100"/>
        </p:scale>
        <p:origin x="-23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8053C8-36F0-4525-AA90-EC51E0C009D8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000" y="5791200"/>
            <a:ext cx="3200400" cy="838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20CBE5-5787-466D-872D-48D31A453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100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8053C8-36F0-4525-AA90-EC51E0C009D8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000" y="5791200"/>
            <a:ext cx="3200400" cy="838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20CBE5-5787-466D-872D-48D31A453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28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8053C8-36F0-4525-AA90-EC51E0C009D8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000" y="5791200"/>
            <a:ext cx="3200400" cy="838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20CBE5-5787-466D-872D-48D31A453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56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8053C8-36F0-4525-AA90-EC51E0C009D8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20CBE5-5787-466D-872D-48D31A453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508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7244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317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8053C8-36F0-4525-AA90-EC51E0C009D8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000" y="5791200"/>
            <a:ext cx="3200400" cy="838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20CBE5-5787-466D-872D-48D31A453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683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8053C8-36F0-4525-AA90-EC51E0C009D8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15000" y="5791200"/>
            <a:ext cx="3200400" cy="838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20CBE5-5787-466D-872D-48D31A453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82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8053C8-36F0-4525-AA90-EC51E0C009D8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715000" y="5791200"/>
            <a:ext cx="3200400" cy="838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20CBE5-5787-466D-872D-48D31A453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40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8053C8-36F0-4525-AA90-EC51E0C009D8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5000" y="5791200"/>
            <a:ext cx="3200400" cy="838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20CBE5-5787-466D-872D-48D31A453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84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8053C8-36F0-4525-AA90-EC51E0C009D8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715000" y="5791200"/>
            <a:ext cx="3200400" cy="838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20CBE5-5787-466D-872D-48D31A453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79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8053C8-36F0-4525-AA90-EC51E0C009D8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15000" y="5791200"/>
            <a:ext cx="3200400" cy="838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20CBE5-5787-466D-872D-48D31A453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42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8053C8-36F0-4525-AA90-EC51E0C009D8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15000" y="5791200"/>
            <a:ext cx="3200400" cy="838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20CBE5-5787-466D-872D-48D31A453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411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 l="-1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5562600" y="5791200"/>
            <a:ext cx="3429000" cy="914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039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Cambria Math" pitchFamily="18" charset="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lum bright="40000" contrast="-4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457200"/>
            <a:ext cx="6858000" cy="48577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9800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dirty="0" smtClean="0"/>
              <a:t>Retention and Completion </a:t>
            </a:r>
            <a:br>
              <a:rPr lang="en-US" sz="4800" dirty="0" smtClean="0"/>
            </a:br>
            <a:r>
              <a:rPr lang="en-US" sz="4800" dirty="0" smtClean="0"/>
              <a:t>with OER Implementation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052017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55245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Case: Mercy College Mathematics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321" y="9906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a college-wide adoption or OER:  All 27 sections of Basic Mathematics replaced commercial textbooks with OER in fall 2012.</a:t>
            </a:r>
          </a:p>
          <a:p>
            <a:r>
              <a:rPr lang="en-US" dirty="0" smtClean="0"/>
              <a:t>The pass rate for the course increased from 48.40% in spring 2011 to 68.90% in fall 2012. </a:t>
            </a:r>
          </a:p>
          <a:p>
            <a:r>
              <a:rPr lang="en-US" dirty="0" smtClean="0"/>
              <a:t>Students saved $125,000 during the first year. </a:t>
            </a:r>
          </a:p>
          <a:p>
            <a:r>
              <a:rPr lang="en-US" dirty="0" smtClean="0"/>
              <a:t>According to a new measure proposed by David Wiley of Lumen Learning:  This is an over 50x increase in </a:t>
            </a:r>
            <a:r>
              <a:rPr lang="en-US" b="1" dirty="0" smtClean="0"/>
              <a:t>passing percentage per dollar spent by students on course materials</a:t>
            </a:r>
            <a:r>
              <a:rPr lang="en-US" dirty="0" smtClean="0"/>
              <a:t>. 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519446"/>
            <a:ext cx="38393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http://opencontent.org/blog/archives/3462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750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545723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Case: University System of Georgia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321" y="9906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The first USG Open Textbook was made for the core curriculum </a:t>
            </a:r>
            <a:r>
              <a:rPr lang="en-US" b="1" dirty="0" smtClean="0"/>
              <a:t>US History I </a:t>
            </a:r>
            <a:r>
              <a:rPr lang="en-US" dirty="0" smtClean="0"/>
              <a:t>course and implemented in </a:t>
            </a:r>
            <a:r>
              <a:rPr lang="en-US" b="1" dirty="0" err="1" smtClean="0"/>
              <a:t>eCore</a:t>
            </a:r>
            <a:r>
              <a:rPr lang="en-US" dirty="0" smtClean="0"/>
              <a:t> in Summer and Fall 2013. </a:t>
            </a:r>
          </a:p>
          <a:p>
            <a:r>
              <a:rPr lang="en-US" dirty="0" smtClean="0"/>
              <a:t>In </a:t>
            </a:r>
            <a:r>
              <a:rPr lang="en-US" dirty="0"/>
              <a:t>Spring </a:t>
            </a:r>
            <a:r>
              <a:rPr lang="en-US" dirty="0" smtClean="0"/>
              <a:t>2013, prior </a:t>
            </a:r>
            <a:r>
              <a:rPr lang="en-US" dirty="0"/>
              <a:t>to open text </a:t>
            </a:r>
            <a:r>
              <a:rPr lang="en-US" dirty="0" smtClean="0"/>
              <a:t>implementation: 88</a:t>
            </a:r>
            <a:r>
              <a:rPr lang="en-US" dirty="0"/>
              <a:t>% </a:t>
            </a:r>
            <a:r>
              <a:rPr lang="en-US" dirty="0" smtClean="0"/>
              <a:t>HIST 2111 retention rate.</a:t>
            </a:r>
          </a:p>
          <a:p>
            <a:r>
              <a:rPr lang="en-US" dirty="0" smtClean="0"/>
              <a:t>In </a:t>
            </a:r>
            <a:r>
              <a:rPr lang="en-US" dirty="0"/>
              <a:t>Summer 2013, the first semester with the Open Textbook, </a:t>
            </a:r>
            <a:r>
              <a:rPr lang="en-US" dirty="0" smtClean="0"/>
              <a:t>retention </a:t>
            </a:r>
            <a:r>
              <a:rPr lang="en-US" dirty="0"/>
              <a:t>increased to 94%.  </a:t>
            </a:r>
            <a:endParaRPr lang="en-US" dirty="0" smtClean="0"/>
          </a:p>
          <a:p>
            <a:r>
              <a:rPr lang="en-US" dirty="0" smtClean="0"/>
              <a:t>Successful completion (</a:t>
            </a:r>
            <a:r>
              <a:rPr lang="en-US" dirty="0"/>
              <a:t>grades A, </a:t>
            </a:r>
            <a:r>
              <a:rPr lang="en-US" dirty="0" smtClean="0"/>
              <a:t>B, </a:t>
            </a:r>
            <a:r>
              <a:rPr lang="en-US" dirty="0"/>
              <a:t>and </a:t>
            </a:r>
            <a:r>
              <a:rPr lang="en-US" dirty="0" smtClean="0"/>
              <a:t>C) rose </a:t>
            </a:r>
            <a:r>
              <a:rPr lang="en-US" dirty="0"/>
              <a:t>from 56% in the spring to 84% in the summer with the open textbook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Retention is the measure of non</a:t>
            </a:r>
            <a:r>
              <a:rPr lang="en-US" dirty="0"/>
              <a:t>-</a:t>
            </a:r>
            <a:r>
              <a:rPr lang="en-US" dirty="0" smtClean="0"/>
              <a:t>withdrawals (grades A</a:t>
            </a:r>
            <a:r>
              <a:rPr lang="en-US" dirty="0"/>
              <a:t>,B,C,D,F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Successful course completion is the </a:t>
            </a:r>
            <a:r>
              <a:rPr lang="en-US" dirty="0" smtClean="0"/>
              <a:t>measure of </a:t>
            </a:r>
            <a:r>
              <a:rPr lang="en-US" dirty="0"/>
              <a:t>grades A, </a:t>
            </a:r>
            <a:r>
              <a:rPr lang="en-US" dirty="0" smtClean="0"/>
              <a:t>B, </a:t>
            </a:r>
            <a:r>
              <a:rPr lang="en-US" dirty="0"/>
              <a:t>and </a:t>
            </a:r>
            <a:r>
              <a:rPr lang="en-US" dirty="0" smtClean="0"/>
              <a:t>C.  </a:t>
            </a:r>
            <a:r>
              <a:rPr lang="en-US" dirty="0"/>
              <a:t>N</a:t>
            </a:r>
            <a:r>
              <a:rPr lang="en-US" dirty="0" smtClean="0"/>
              <a:t>on</a:t>
            </a:r>
            <a:r>
              <a:rPr lang="en-US" dirty="0"/>
              <a:t>-successful course </a:t>
            </a:r>
            <a:r>
              <a:rPr lang="en-US" dirty="0" smtClean="0"/>
              <a:t>completion is the measure of grades D</a:t>
            </a:r>
            <a:r>
              <a:rPr lang="en-US" dirty="0" smtClean="0"/>
              <a:t>, F, W, </a:t>
            </a:r>
            <a:r>
              <a:rPr lang="en-US" dirty="0"/>
              <a:t>and </a:t>
            </a:r>
            <a:r>
              <a:rPr lang="en-US" dirty="0" smtClean="0"/>
              <a:t>WF.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429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OER implementation directly improves these related and measurable retention and completion factors: </a:t>
            </a:r>
          </a:p>
          <a:p>
            <a:pPr lvl="1"/>
            <a:r>
              <a:rPr lang="en-US" dirty="0" smtClean="0"/>
              <a:t>Academic Resources Available</a:t>
            </a:r>
          </a:p>
          <a:p>
            <a:pPr lvl="2"/>
            <a:r>
              <a:rPr lang="en-US" dirty="0" smtClean="0"/>
              <a:t>Open Textbooks available at all times with no cost-related barriers to access</a:t>
            </a:r>
          </a:p>
          <a:p>
            <a:pPr lvl="1"/>
            <a:r>
              <a:rPr lang="en-US" dirty="0" smtClean="0"/>
              <a:t>Satisfaction with Costs</a:t>
            </a:r>
          </a:p>
          <a:p>
            <a:pPr lvl="2"/>
            <a:r>
              <a:rPr lang="en-US" dirty="0" smtClean="0"/>
              <a:t>Open Textbooks are free </a:t>
            </a:r>
          </a:p>
          <a:p>
            <a:pPr lvl="2"/>
            <a:r>
              <a:rPr lang="en-US" dirty="0" smtClean="0"/>
              <a:t>Especially increases completion in low SES students</a:t>
            </a:r>
          </a:p>
          <a:p>
            <a:pPr lvl="1"/>
            <a:r>
              <a:rPr lang="en-US" dirty="0" smtClean="0"/>
              <a:t>Grade Performance</a:t>
            </a:r>
          </a:p>
          <a:p>
            <a:pPr lvl="2"/>
            <a:r>
              <a:rPr lang="en-US" dirty="0" smtClean="0"/>
              <a:t>Increased course retention, successful completion rates, and overall GPAs in case studies</a:t>
            </a:r>
          </a:p>
          <a:p>
            <a:pPr lvl="2"/>
            <a:r>
              <a:rPr lang="en-US" dirty="0" smtClean="0"/>
              <a:t>Increased student performance per dollar spent on learning materials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442364" y="5562600"/>
            <a:ext cx="2819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Cambria Math" pitchFamily="18" charset="0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</a:rPr>
              <a:t>Summary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871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791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OER and Retention / Completion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343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OERs have been around for a long time:</a:t>
            </a:r>
          </a:p>
          <a:p>
            <a:pPr lvl="1"/>
            <a:r>
              <a:rPr lang="en-US" dirty="0" smtClean="0"/>
              <a:t>MERLOT: 1997</a:t>
            </a:r>
          </a:p>
          <a:p>
            <a:pPr lvl="1"/>
            <a:r>
              <a:rPr lang="en-US" dirty="0" smtClean="0"/>
              <a:t>MIT Open Courseware: 2002</a:t>
            </a:r>
          </a:p>
          <a:p>
            <a:pPr lvl="1"/>
            <a:r>
              <a:rPr lang="en-US" dirty="0" err="1" smtClean="0"/>
              <a:t>BCCampus</a:t>
            </a:r>
            <a:r>
              <a:rPr lang="en-US" dirty="0" smtClean="0"/>
              <a:t> </a:t>
            </a:r>
            <a:r>
              <a:rPr lang="en-US" dirty="0" err="1" smtClean="0"/>
              <a:t>OpenEd</a:t>
            </a:r>
            <a:r>
              <a:rPr lang="en-US" dirty="0" smtClean="0"/>
              <a:t>: 2003 </a:t>
            </a:r>
            <a:endParaRPr lang="en-US" dirty="0"/>
          </a:p>
          <a:p>
            <a:r>
              <a:rPr lang="en-US" dirty="0" smtClean="0"/>
              <a:t>State- or region-wide OER Textbook replacement programs are rather new: </a:t>
            </a:r>
          </a:p>
          <a:p>
            <a:pPr lvl="1"/>
            <a:r>
              <a:rPr lang="en-US" dirty="0" smtClean="0"/>
              <a:t>CSU Affordable Learning Solutions: 2010</a:t>
            </a:r>
          </a:p>
          <a:p>
            <a:pPr lvl="1"/>
            <a:r>
              <a:rPr lang="en-US" dirty="0" smtClean="0"/>
              <a:t>UMN Open Textbook Library: 2012</a:t>
            </a:r>
          </a:p>
          <a:p>
            <a:pPr lvl="1"/>
            <a:r>
              <a:rPr lang="en-US" dirty="0" smtClean="0"/>
              <a:t>Affordable Learning Georgia: 2013</a:t>
            </a:r>
          </a:p>
        </p:txBody>
      </p:sp>
    </p:spTree>
    <p:extLst>
      <p:ext uri="{BB962C8B-B14F-4D97-AF65-F5344CB8AC3E}">
        <p14:creationId xmlns:p14="http://schemas.microsoft.com/office/powerpoint/2010/main" val="3741980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/>
              <a:t>Large retention and completion analyses in these new </a:t>
            </a:r>
            <a:r>
              <a:rPr lang="en-US" dirty="0" smtClean="0"/>
              <a:t>statewide programs </a:t>
            </a:r>
            <a:r>
              <a:rPr lang="en-US" dirty="0"/>
              <a:t>are still forthcoming.</a:t>
            </a:r>
          </a:p>
          <a:p>
            <a:r>
              <a:rPr lang="en-US" dirty="0"/>
              <a:t>We can look at </a:t>
            </a:r>
            <a:r>
              <a:rPr lang="en-US" dirty="0" smtClean="0"/>
              <a:t>both related and measurable factors to retention and completion within </a:t>
            </a:r>
            <a:r>
              <a:rPr lang="en-US" dirty="0"/>
              <a:t>case studies to predict the effects OER </a:t>
            </a:r>
            <a:r>
              <a:rPr lang="en-US" i="1" dirty="0"/>
              <a:t>will</a:t>
            </a:r>
            <a:r>
              <a:rPr lang="en-US" dirty="0"/>
              <a:t> have in the future.   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796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Related Retention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4525963"/>
          </a:xfrm>
        </p:spPr>
        <p:txBody>
          <a:bodyPr/>
          <a:lstStyle/>
          <a:p>
            <a:r>
              <a:rPr lang="en-US" dirty="0" smtClean="0"/>
              <a:t>Availability of Academic Resources</a:t>
            </a:r>
          </a:p>
          <a:p>
            <a:r>
              <a:rPr lang="en-US" dirty="0" smtClean="0"/>
              <a:t>Satisfaction with Costs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758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5484167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Academic Resources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From research literature, we do know that: </a:t>
            </a:r>
          </a:p>
          <a:p>
            <a:r>
              <a:rPr lang="en-US" dirty="0" smtClean="0"/>
              <a:t>Medium or high levels of </a:t>
            </a:r>
            <a:r>
              <a:rPr lang="en-US" b="1" dirty="0" smtClean="0"/>
              <a:t>academic resources available</a:t>
            </a:r>
            <a:r>
              <a:rPr lang="en-US" dirty="0" smtClean="0"/>
              <a:t> at an institution lead to a higher probability of degree completion.</a:t>
            </a:r>
          </a:p>
          <a:p>
            <a:r>
              <a:rPr lang="en-US" dirty="0" smtClean="0"/>
              <a:t>Correlation was even </a:t>
            </a:r>
            <a:r>
              <a:rPr lang="en-US" b="1" dirty="0" smtClean="0"/>
              <a:t>stronger with students of lower socioeconomic status </a:t>
            </a:r>
            <a:r>
              <a:rPr lang="en-US" dirty="0" smtClean="0"/>
              <a:t>(SES), but positively correlated at </a:t>
            </a:r>
            <a:r>
              <a:rPr lang="en-US" b="1" dirty="0" smtClean="0"/>
              <a:t>all</a:t>
            </a:r>
            <a:r>
              <a:rPr lang="en-US" dirty="0" smtClean="0"/>
              <a:t> SES levels.</a:t>
            </a:r>
          </a:p>
          <a:p>
            <a:pPr marL="0" indent="0">
              <a:buNone/>
            </a:pPr>
            <a:r>
              <a:rPr lang="en-US" dirty="0" smtClean="0"/>
              <a:t>Potential Impact from OER:  </a:t>
            </a:r>
          </a:p>
          <a:p>
            <a:r>
              <a:rPr lang="en-US" dirty="0" smtClean="0"/>
              <a:t>The creation, adaptation, and adoption of OER within courses increases the availability of academic resources. 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7709" y="6396335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Cabrera, A. et al. (2012). </a:t>
            </a:r>
            <a:r>
              <a:rPr lang="en-US" sz="1200" i="1" dirty="0" smtClean="0">
                <a:solidFill>
                  <a:schemeClr val="bg1"/>
                </a:solidFill>
              </a:rPr>
              <a:t>Pathways to a four-year degree.</a:t>
            </a:r>
            <a:r>
              <a:rPr lang="en-US" sz="1200" dirty="0" smtClean="0">
                <a:solidFill>
                  <a:schemeClr val="bg1"/>
                </a:solidFill>
              </a:rPr>
              <a:t> In </a:t>
            </a:r>
            <a:r>
              <a:rPr lang="en-US" sz="1200" dirty="0" err="1" smtClean="0">
                <a:solidFill>
                  <a:schemeClr val="bg1"/>
                </a:solidFill>
              </a:rPr>
              <a:t>Seidman</a:t>
            </a:r>
            <a:r>
              <a:rPr lang="en-US" sz="1200" dirty="0" smtClean="0">
                <a:solidFill>
                  <a:schemeClr val="bg1"/>
                </a:solidFill>
              </a:rPr>
              <a:t>, A., ed. (2012). </a:t>
            </a:r>
            <a:r>
              <a:rPr lang="en-US" sz="1200" i="1" dirty="0" smtClean="0">
                <a:solidFill>
                  <a:schemeClr val="bg1"/>
                </a:solidFill>
              </a:rPr>
              <a:t>College Student Retention</a:t>
            </a:r>
            <a:r>
              <a:rPr lang="en-US" sz="1200" dirty="0" smtClean="0">
                <a:solidFill>
                  <a:schemeClr val="bg1"/>
                </a:solidFill>
              </a:rPr>
              <a:t>, 2</a:t>
            </a:r>
            <a:r>
              <a:rPr lang="en-US" sz="1200" baseline="30000" dirty="0" smtClean="0">
                <a:solidFill>
                  <a:schemeClr val="bg1"/>
                </a:solidFill>
              </a:rPr>
              <a:t>nd</a:t>
            </a:r>
            <a:r>
              <a:rPr lang="en-US" sz="1200" dirty="0" smtClean="0">
                <a:solidFill>
                  <a:schemeClr val="bg1"/>
                </a:solidFill>
              </a:rPr>
              <a:t> ed. Lanham: </a:t>
            </a:r>
            <a:r>
              <a:rPr lang="en-US" sz="1200" dirty="0" err="1" smtClean="0">
                <a:solidFill>
                  <a:schemeClr val="bg1"/>
                </a:solidFill>
              </a:rPr>
              <a:t>Rowman</a:t>
            </a:r>
            <a:r>
              <a:rPr lang="en-US" sz="1200" dirty="0" smtClean="0">
                <a:solidFill>
                  <a:schemeClr val="bg1"/>
                </a:solidFill>
              </a:rPr>
              <a:t> and Littlefield, Inc. 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762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5490865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Satisfaction with Costs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72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Also from the literature: </a:t>
            </a:r>
          </a:p>
          <a:p>
            <a:r>
              <a:rPr lang="en-US" b="1" dirty="0" smtClean="0"/>
              <a:t>Satisfaction with the costs </a:t>
            </a:r>
            <a:r>
              <a:rPr lang="en-US" dirty="0" smtClean="0"/>
              <a:t>of a four-year degree program leads to higher degree completion rates among low-SES students. </a:t>
            </a:r>
          </a:p>
          <a:p>
            <a:pPr marL="0" indent="0">
              <a:buNone/>
            </a:pPr>
            <a:r>
              <a:rPr lang="en-US" dirty="0" smtClean="0"/>
              <a:t>Potential Impact from OER:  </a:t>
            </a:r>
          </a:p>
          <a:p>
            <a:r>
              <a:rPr lang="en-US" dirty="0" smtClean="0"/>
              <a:t>OERs reduce the associated costs of a degree program, leading to increased satisfaction with costs.  </a:t>
            </a:r>
          </a:p>
          <a:p>
            <a:r>
              <a:rPr lang="en-US" dirty="0" smtClean="0"/>
              <a:t>OER replacements of commercial textbooks have saved students millions of dollars, including over $1 million in USG FY 2014. </a:t>
            </a:r>
          </a:p>
          <a:p>
            <a:r>
              <a:rPr lang="en-US" dirty="0" smtClean="0"/>
              <a:t>The UGA Biology pilot project alone saved students over $150,000 in one year—6 times the cost of the project’s Incubator Grant.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396335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Cabrera, A. et al. (2012). </a:t>
            </a:r>
            <a:r>
              <a:rPr lang="en-US" sz="1200" i="1" dirty="0" smtClean="0">
                <a:solidFill>
                  <a:schemeClr val="bg1"/>
                </a:solidFill>
              </a:rPr>
              <a:t>Pathways to a four-year degree.</a:t>
            </a:r>
            <a:r>
              <a:rPr lang="en-US" sz="1200" dirty="0" smtClean="0">
                <a:solidFill>
                  <a:schemeClr val="bg1"/>
                </a:solidFill>
              </a:rPr>
              <a:t> In </a:t>
            </a:r>
            <a:r>
              <a:rPr lang="en-US" sz="1200" dirty="0" err="1" smtClean="0">
                <a:solidFill>
                  <a:schemeClr val="bg1"/>
                </a:solidFill>
              </a:rPr>
              <a:t>Seidman</a:t>
            </a:r>
            <a:r>
              <a:rPr lang="en-US" sz="1200" dirty="0" smtClean="0">
                <a:solidFill>
                  <a:schemeClr val="bg1"/>
                </a:solidFill>
              </a:rPr>
              <a:t>, A., ed. (2012). </a:t>
            </a:r>
            <a:r>
              <a:rPr lang="en-US" sz="1200" i="1" dirty="0" smtClean="0">
                <a:solidFill>
                  <a:schemeClr val="bg1"/>
                </a:solidFill>
              </a:rPr>
              <a:t>College Student Retention</a:t>
            </a:r>
            <a:r>
              <a:rPr lang="en-US" sz="1200" dirty="0" smtClean="0">
                <a:solidFill>
                  <a:schemeClr val="bg1"/>
                </a:solidFill>
              </a:rPr>
              <a:t>, 2</a:t>
            </a:r>
            <a:r>
              <a:rPr lang="en-US" sz="1200" baseline="30000" dirty="0" smtClean="0">
                <a:solidFill>
                  <a:schemeClr val="bg1"/>
                </a:solidFill>
              </a:rPr>
              <a:t>nd</a:t>
            </a:r>
            <a:r>
              <a:rPr lang="en-US" sz="1200" dirty="0" smtClean="0">
                <a:solidFill>
                  <a:schemeClr val="bg1"/>
                </a:solidFill>
              </a:rPr>
              <a:t> ed. Lanham: </a:t>
            </a:r>
            <a:r>
              <a:rPr lang="en-US" sz="1200" dirty="0" err="1" smtClean="0">
                <a:solidFill>
                  <a:schemeClr val="bg1"/>
                </a:solidFill>
              </a:rPr>
              <a:t>Rowman</a:t>
            </a:r>
            <a:r>
              <a:rPr lang="en-US" sz="1200" dirty="0" smtClean="0">
                <a:solidFill>
                  <a:schemeClr val="bg1"/>
                </a:solidFill>
              </a:rPr>
              <a:t> and Littlefield, Inc. 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160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Measurable Retention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1"/>
            <a:ext cx="8305800" cy="2667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Engagement</a:t>
            </a:r>
          </a:p>
          <a:p>
            <a:r>
              <a:rPr lang="en-US" dirty="0" smtClean="0"/>
              <a:t>Grade Performance</a:t>
            </a:r>
          </a:p>
          <a:p>
            <a:r>
              <a:rPr lang="en-US" dirty="0" smtClean="0"/>
              <a:t>Retention and Successful Completion in Courses</a:t>
            </a:r>
          </a:p>
          <a:p>
            <a:r>
              <a:rPr lang="en-US" dirty="0" smtClean="0"/>
              <a:t>Passing Percentage per Student </a:t>
            </a:r>
            <a:r>
              <a:rPr lang="en-US" dirty="0"/>
              <a:t>D</a:t>
            </a:r>
            <a:r>
              <a:rPr lang="en-US" dirty="0" smtClean="0"/>
              <a:t>ollar Spent on Learning Materials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92047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5572109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Grade Performance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4648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Grade performance </a:t>
            </a:r>
            <a:r>
              <a:rPr lang="en-US" dirty="0" smtClean="0"/>
              <a:t>obviously affects retention and completion, but how do OER fit in? </a:t>
            </a:r>
          </a:p>
          <a:p>
            <a:pPr marL="0" indent="0">
              <a:buNone/>
            </a:pPr>
            <a:r>
              <a:rPr lang="en-US" dirty="0" smtClean="0"/>
              <a:t>In an Open University student survey: </a:t>
            </a:r>
          </a:p>
          <a:p>
            <a:r>
              <a:rPr lang="en-US" dirty="0" smtClean="0"/>
              <a:t>OER textbook replacements improved grades for 47% of respondents</a:t>
            </a:r>
          </a:p>
          <a:p>
            <a:r>
              <a:rPr lang="en-US" dirty="0" smtClean="0"/>
              <a:t>66% had an increase in the subject’s interest after using OER in courses</a:t>
            </a:r>
          </a:p>
          <a:p>
            <a:r>
              <a:rPr lang="en-US" dirty="0" smtClean="0"/>
              <a:t>64% of respondents had an increase in learning experience satisfaction in OER courses over other courses</a:t>
            </a:r>
          </a:p>
          <a:p>
            <a:r>
              <a:rPr lang="en-US" dirty="0" smtClean="0"/>
              <a:t>45% reported an increase in lesson engagement with OER courses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6543181"/>
            <a:ext cx="8153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https://openstaxcollege.org/news/oer-research-hub-student-survey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560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5554184"/>
            <a:ext cx="79248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Case: Virginia State College of Business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In a one-year pilot program to replace commercial textbooks with OER: </a:t>
            </a:r>
          </a:p>
          <a:p>
            <a:pPr lvl="1"/>
            <a:r>
              <a:rPr lang="en-US" sz="3200" dirty="0" smtClean="0"/>
              <a:t>30-40% increase in GPAs</a:t>
            </a:r>
          </a:p>
          <a:p>
            <a:pPr lvl="1"/>
            <a:r>
              <a:rPr lang="en-US" sz="3200" dirty="0" smtClean="0"/>
              <a:t>More than $200,000 in student savings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0" y="6550223"/>
            <a:ext cx="6705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http://www.aascu.org/WorkArea/DownloadAsset.aspx?id=6308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422230"/>
      </p:ext>
    </p:extLst>
  </p:cSld>
  <p:clrMapOvr>
    <a:masterClrMapping/>
  </p:clrMapOvr>
</p:sld>
</file>

<file path=ppt/theme/theme1.xml><?xml version="1.0" encoding="utf-8"?>
<a:theme xmlns:a="http://schemas.openxmlformats.org/drawingml/2006/main" name="AL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ALG_Template</Template>
  <TotalTime>287</TotalTime>
  <Words>711</Words>
  <Application>Microsoft Office PowerPoint</Application>
  <PresentationFormat>On-screen Show (4:3)</PresentationFormat>
  <Paragraphs>71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ALG</vt:lpstr>
      <vt:lpstr>Retention and Completion  with OER Implementation</vt:lpstr>
      <vt:lpstr>OER and Retention / Completion</vt:lpstr>
      <vt:lpstr>PowerPoint Presentation</vt:lpstr>
      <vt:lpstr>Related Retention Factors</vt:lpstr>
      <vt:lpstr>Academic Resources</vt:lpstr>
      <vt:lpstr>Satisfaction with Costs</vt:lpstr>
      <vt:lpstr>Measurable Retention Factors</vt:lpstr>
      <vt:lpstr>Grade Performance</vt:lpstr>
      <vt:lpstr>Case: Virginia State College of Business</vt:lpstr>
      <vt:lpstr>Case: Mercy College Mathematics</vt:lpstr>
      <vt:lpstr>Case: University System of Georgia</vt:lpstr>
      <vt:lpstr>PowerPoint Presentation</vt:lpstr>
    </vt:vector>
  </TitlesOfParts>
  <Company>Valdosta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Jeffrey William Gallant</dc:creator>
  <cp:lastModifiedBy>Jeffrey William Gallant</cp:lastModifiedBy>
  <cp:revision>26</cp:revision>
  <dcterms:created xsi:type="dcterms:W3CDTF">2014-08-21T13:42:56Z</dcterms:created>
  <dcterms:modified xsi:type="dcterms:W3CDTF">2014-09-15T17:10:14Z</dcterms:modified>
</cp:coreProperties>
</file>